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9.xml" ContentType="application/vnd.openxmlformats-officedocument.themeOverride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2.xml" ContentType="application/vnd.openxmlformats-officedocument.themeOverride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4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5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2" r:id="rId2"/>
    <p:sldId id="31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2" r:id="rId11"/>
    <p:sldId id="334" r:id="rId12"/>
    <p:sldId id="333" r:id="rId13"/>
    <p:sldId id="335" r:id="rId14"/>
    <p:sldId id="320" r:id="rId15"/>
  </p:sldIdLst>
  <p:sldSz cx="12192000" cy="6858000"/>
  <p:notesSz cx="6742113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49988D"/>
    <a:srgbClr val="4F81BD"/>
    <a:srgbClr val="C00000"/>
    <a:srgbClr val="F79646"/>
    <a:srgbClr val="FEFAB4"/>
    <a:srgbClr val="FDE8B5"/>
    <a:srgbClr val="FFFF7D"/>
    <a:srgbClr val="4E59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5226" autoAdjust="0"/>
  </p:normalViewPr>
  <p:slideViewPr>
    <p:cSldViewPr>
      <p:cViewPr varScale="1">
        <p:scale>
          <a:sx n="82" d="100"/>
          <a:sy n="82" d="100"/>
        </p:scale>
        <p:origin x="600" y="58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281654027310748"/>
          <c:y val="5.4645069991585714E-2"/>
          <c:w val="0.47142174834604439"/>
          <c:h val="0.827685401208598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AC-48A2-86CC-06E5D021B10C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AC-48A2-86CC-06E5D021B1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Foglio1!$B$12:$B$13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Foglio1!$E$12:$E$13</c:f>
              <c:numCache>
                <c:formatCode>General</c:formatCode>
                <c:ptCount val="2"/>
                <c:pt idx="0">
                  <c:v>37.200000000000003</c:v>
                </c:pt>
                <c:pt idx="1">
                  <c:v>62.8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AC-48A2-86CC-06E5D021B10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897964496319582"/>
          <c:y val="0.86336581121395251"/>
          <c:w val="0.46895715290893603"/>
          <c:h val="0.12449083989902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468492063492064"/>
          <c:y val="6.4675925925925928E-2"/>
          <c:w val="0.59835740740740739"/>
          <c:h val="0.750279487179487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Foglio1!$H$648</c:f>
              <c:strCache>
                <c:ptCount val="1"/>
                <c:pt idx="0">
                  <c:v>Faccio meno attività fisica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Foglio1!$I$647:$K$647</c:f>
              <c:strCache>
                <c:ptCount val="3"/>
                <c:pt idx="0">
                  <c:v>Altri titoli di studio</c:v>
                </c:pt>
                <c:pt idx="1">
                  <c:v>Almeno la laurea</c:v>
                </c:pt>
                <c:pt idx="2">
                  <c:v>Totale</c:v>
                </c:pt>
              </c:strCache>
            </c:strRef>
          </c:cat>
          <c:val>
            <c:numRef>
              <c:f>Foglio1!$I$648:$K$648</c:f>
              <c:numCache>
                <c:formatCode>General</c:formatCode>
                <c:ptCount val="3"/>
                <c:pt idx="0">
                  <c:v>58.8</c:v>
                </c:pt>
                <c:pt idx="1">
                  <c:v>52.7</c:v>
                </c:pt>
                <c:pt idx="2">
                  <c:v>55.8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9-440A-B2E4-39DEEF193B63}"/>
            </c:ext>
          </c:extLst>
        </c:ser>
        <c:ser>
          <c:idx val="1"/>
          <c:order val="1"/>
          <c:tx>
            <c:strRef>
              <c:f>Foglio1!$H$649</c:f>
              <c:strCache>
                <c:ptCount val="1"/>
                <c:pt idx="0">
                  <c:v>È rimasta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Foglio1!$I$647:$K$647</c:f>
              <c:strCache>
                <c:ptCount val="3"/>
                <c:pt idx="0">
                  <c:v>Altri titoli di studio</c:v>
                </c:pt>
                <c:pt idx="1">
                  <c:v>Almeno la laurea</c:v>
                </c:pt>
                <c:pt idx="2">
                  <c:v>Totale</c:v>
                </c:pt>
              </c:strCache>
            </c:strRef>
          </c:cat>
          <c:val>
            <c:numRef>
              <c:f>Foglio1!$I$649:$K$649</c:f>
              <c:numCache>
                <c:formatCode>General</c:formatCode>
                <c:ptCount val="3"/>
                <c:pt idx="0">
                  <c:v>30</c:v>
                </c:pt>
                <c:pt idx="1">
                  <c:v>27</c:v>
                </c:pt>
                <c:pt idx="2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79-440A-B2E4-39DEEF193B63}"/>
            </c:ext>
          </c:extLst>
        </c:ser>
        <c:ser>
          <c:idx val="2"/>
          <c:order val="2"/>
          <c:tx>
            <c:strRef>
              <c:f>Foglio1!$H$650</c:f>
              <c:strCache>
                <c:ptCount val="1"/>
                <c:pt idx="0">
                  <c:v>Faccio più attività fisica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Foglio1!$I$647:$K$647</c:f>
              <c:strCache>
                <c:ptCount val="3"/>
                <c:pt idx="0">
                  <c:v>Altri titoli di studio</c:v>
                </c:pt>
                <c:pt idx="1">
                  <c:v>Almeno la laurea</c:v>
                </c:pt>
                <c:pt idx="2">
                  <c:v>Totale</c:v>
                </c:pt>
              </c:strCache>
            </c:strRef>
          </c:cat>
          <c:val>
            <c:numRef>
              <c:f>Foglio1!$I$650:$K$650</c:f>
              <c:numCache>
                <c:formatCode>General</c:formatCode>
                <c:ptCount val="3"/>
                <c:pt idx="0">
                  <c:v>11.2</c:v>
                </c:pt>
                <c:pt idx="1">
                  <c:v>20.3</c:v>
                </c:pt>
                <c:pt idx="2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79-440A-B2E4-39DEEF193B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41825648"/>
        <c:axId val="441827616"/>
      </c:barChart>
      <c:catAx>
        <c:axId val="44182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1827616"/>
        <c:crosses val="autoZero"/>
        <c:auto val="1"/>
        <c:lblAlgn val="ctr"/>
        <c:lblOffset val="100"/>
        <c:noMultiLvlLbl val="0"/>
      </c:catAx>
      <c:valAx>
        <c:axId val="441827616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182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603174603174641E-3"/>
          <c:y val="0.77510277777777781"/>
          <c:w val="0.98019999999999985"/>
          <c:h val="0.189619444444444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Foglio1!$F$692</c:f>
              <c:strCache>
                <c:ptCount val="1"/>
                <c:pt idx="0">
                  <c:v>Faccio meno attività fisica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Foglio1!$G$691:$I$691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Foglio1!$G$692:$I$692</c:f>
              <c:numCache>
                <c:formatCode>0.0</c:formatCode>
                <c:ptCount val="3"/>
                <c:pt idx="0">
                  <c:v>53.061224489795919</c:v>
                </c:pt>
                <c:pt idx="1">
                  <c:v>56.201550387596896</c:v>
                </c:pt>
                <c:pt idx="2">
                  <c:v>55.700325732899024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D-4ABA-B491-07DFEE742FEF}"/>
            </c:ext>
          </c:extLst>
        </c:ser>
        <c:ser>
          <c:idx val="1"/>
          <c:order val="1"/>
          <c:tx>
            <c:strRef>
              <c:f>Foglio1!$F$693</c:f>
              <c:strCache>
                <c:ptCount val="1"/>
                <c:pt idx="0">
                  <c:v>È rimasta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Foglio1!$G$691:$I$691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Foglio1!$G$693:$I$693</c:f>
              <c:numCache>
                <c:formatCode>0.0</c:formatCode>
                <c:ptCount val="3"/>
                <c:pt idx="0">
                  <c:v>40.816326530612244</c:v>
                </c:pt>
                <c:pt idx="1">
                  <c:v>26.356589147286826</c:v>
                </c:pt>
                <c:pt idx="2">
                  <c:v>28.664495114006517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8D-4ABA-B491-07DFEE742FEF}"/>
            </c:ext>
          </c:extLst>
        </c:ser>
        <c:ser>
          <c:idx val="2"/>
          <c:order val="2"/>
          <c:tx>
            <c:strRef>
              <c:f>Foglio1!$F$694</c:f>
              <c:strCache>
                <c:ptCount val="1"/>
                <c:pt idx="0">
                  <c:v>Faccio più attività fisica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Foglio1!$G$691:$I$691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Foglio1!$G$694:$I$694</c:f>
              <c:numCache>
                <c:formatCode>0.0</c:formatCode>
                <c:ptCount val="3"/>
                <c:pt idx="0">
                  <c:v>6.1224489795918364</c:v>
                </c:pt>
                <c:pt idx="1">
                  <c:v>17.441860465116278</c:v>
                </c:pt>
                <c:pt idx="2">
                  <c:v>15.635179153094461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8D-4ABA-B491-07DFEE742F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584229792"/>
        <c:axId val="584225528"/>
      </c:barChart>
      <c:catAx>
        <c:axId val="584229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4225528"/>
        <c:crosses val="autoZero"/>
        <c:auto val="1"/>
        <c:lblAlgn val="ctr"/>
        <c:lblOffset val="100"/>
        <c:noMultiLvlLbl val="0"/>
      </c:catAx>
      <c:valAx>
        <c:axId val="584225528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8422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723194444444454E-2"/>
          <c:y val="0.84416898148148145"/>
          <c:w val="0.96384527777777773"/>
          <c:h val="0.12055324074074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Foglio1!$F$701</c:f>
              <c:strCache>
                <c:ptCount val="1"/>
                <c:pt idx="0">
                  <c:v>Diminuito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Foglio1!$G$700:$I$700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Foglio1!$G$701:$I$701</c:f>
              <c:numCache>
                <c:formatCode>0.0</c:formatCode>
                <c:ptCount val="3"/>
                <c:pt idx="0">
                  <c:v>8.695652173913043</c:v>
                </c:pt>
                <c:pt idx="1">
                  <c:v>7.731958762886598</c:v>
                </c:pt>
                <c:pt idx="2">
                  <c:v>8.090614886731391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7E-426A-9ADE-846E5D6FCF3B}"/>
            </c:ext>
          </c:extLst>
        </c:ser>
        <c:ser>
          <c:idx val="1"/>
          <c:order val="1"/>
          <c:tx>
            <c:strRef>
              <c:f>Foglio1!$F$702</c:f>
              <c:strCache>
                <c:ptCount val="1"/>
                <c:pt idx="0">
                  <c:v>Rimasto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Foglio1!$G$700:$I$700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Foglio1!$G$702:$I$702</c:f>
              <c:numCache>
                <c:formatCode>0.0</c:formatCode>
                <c:ptCount val="3"/>
                <c:pt idx="0">
                  <c:v>48.695652173913047</c:v>
                </c:pt>
                <c:pt idx="1">
                  <c:v>40.72164948453608</c:v>
                </c:pt>
                <c:pt idx="2">
                  <c:v>43.689320388349515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7E-426A-9ADE-846E5D6FCF3B}"/>
            </c:ext>
          </c:extLst>
        </c:ser>
        <c:ser>
          <c:idx val="2"/>
          <c:order val="2"/>
          <c:tx>
            <c:strRef>
              <c:f>Foglio1!$F$703</c:f>
              <c:strCache>
                <c:ptCount val="1"/>
                <c:pt idx="0">
                  <c:v>Aumentato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Foglio1!$G$700:$I$700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Foglio1!$G$703:$I$703</c:f>
              <c:numCache>
                <c:formatCode>0.0</c:formatCode>
                <c:ptCount val="3"/>
                <c:pt idx="0">
                  <c:v>42.608695652173914</c:v>
                </c:pt>
                <c:pt idx="1">
                  <c:v>51.546391752577314</c:v>
                </c:pt>
                <c:pt idx="2">
                  <c:v>48.220064724919091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7E-426A-9ADE-846E5D6FCF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588610880"/>
        <c:axId val="588609240"/>
      </c:barChart>
      <c:catAx>
        <c:axId val="58861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8609240"/>
        <c:crosses val="autoZero"/>
        <c:auto val="1"/>
        <c:lblAlgn val="ctr"/>
        <c:lblOffset val="100"/>
        <c:noMultiLvlLbl val="0"/>
      </c:catAx>
      <c:valAx>
        <c:axId val="5886092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8861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Foglio1!$M$712</c:f>
              <c:strCache>
                <c:ptCount val="1"/>
                <c:pt idx="0">
                  <c:v>Diminuito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Foglio1!$N$711:$Q$711</c:f>
              <c:strCache>
                <c:ptCount val="4"/>
                <c:pt idx="0">
                  <c:v>Under 45</c:v>
                </c:pt>
                <c:pt idx="1">
                  <c:v>45-54</c:v>
                </c:pt>
                <c:pt idx="2">
                  <c:v>over 55</c:v>
                </c:pt>
                <c:pt idx="3">
                  <c:v>Totale</c:v>
                </c:pt>
              </c:strCache>
            </c:strRef>
          </c:cat>
          <c:val>
            <c:numRef>
              <c:f>Foglio1!$N$712:$Q$712</c:f>
              <c:numCache>
                <c:formatCode>0.0</c:formatCode>
                <c:ptCount val="4"/>
                <c:pt idx="0">
                  <c:v>9.4017094017094021</c:v>
                </c:pt>
                <c:pt idx="1">
                  <c:v>9.1666666666666661</c:v>
                </c:pt>
                <c:pt idx="2">
                  <c:v>4.225352112676056</c:v>
                </c:pt>
                <c:pt idx="3">
                  <c:v>8.1168831168831161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C-4B7E-B02A-302A7F5ADC8F}"/>
            </c:ext>
          </c:extLst>
        </c:ser>
        <c:ser>
          <c:idx val="1"/>
          <c:order val="1"/>
          <c:tx>
            <c:strRef>
              <c:f>Foglio1!$M$713</c:f>
              <c:strCache>
                <c:ptCount val="1"/>
                <c:pt idx="0">
                  <c:v>Rimasto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Foglio1!$N$711:$Q$711</c:f>
              <c:strCache>
                <c:ptCount val="4"/>
                <c:pt idx="0">
                  <c:v>Under 45</c:v>
                </c:pt>
                <c:pt idx="1">
                  <c:v>45-54</c:v>
                </c:pt>
                <c:pt idx="2">
                  <c:v>over 55</c:v>
                </c:pt>
                <c:pt idx="3">
                  <c:v>Totale</c:v>
                </c:pt>
              </c:strCache>
            </c:strRef>
          </c:cat>
          <c:val>
            <c:numRef>
              <c:f>Foglio1!$N$713:$Q$713</c:f>
              <c:numCache>
                <c:formatCode>0.0</c:formatCode>
                <c:ptCount val="4"/>
                <c:pt idx="0">
                  <c:v>38.461538461538467</c:v>
                </c:pt>
                <c:pt idx="1">
                  <c:v>40</c:v>
                </c:pt>
                <c:pt idx="2">
                  <c:v>57.74647887323944</c:v>
                </c:pt>
                <c:pt idx="3">
                  <c:v>43.506493506493506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9C-4B7E-B02A-302A7F5ADC8F}"/>
            </c:ext>
          </c:extLst>
        </c:ser>
        <c:ser>
          <c:idx val="2"/>
          <c:order val="2"/>
          <c:tx>
            <c:strRef>
              <c:f>Foglio1!$M$714</c:f>
              <c:strCache>
                <c:ptCount val="1"/>
                <c:pt idx="0">
                  <c:v>Aumentato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Foglio1!$N$711:$Q$711</c:f>
              <c:strCache>
                <c:ptCount val="4"/>
                <c:pt idx="0">
                  <c:v>Under 45</c:v>
                </c:pt>
                <c:pt idx="1">
                  <c:v>45-54</c:v>
                </c:pt>
                <c:pt idx="2">
                  <c:v>over 55</c:v>
                </c:pt>
                <c:pt idx="3">
                  <c:v>Totale</c:v>
                </c:pt>
              </c:strCache>
            </c:strRef>
          </c:cat>
          <c:val>
            <c:numRef>
              <c:f>Foglio1!$N$714:$Q$714</c:f>
              <c:numCache>
                <c:formatCode>0.0</c:formatCode>
                <c:ptCount val="4"/>
                <c:pt idx="0">
                  <c:v>52.136752136752143</c:v>
                </c:pt>
                <c:pt idx="1">
                  <c:v>50.833333333333329</c:v>
                </c:pt>
                <c:pt idx="2">
                  <c:v>38.028169014084504</c:v>
                </c:pt>
                <c:pt idx="3">
                  <c:v>48.376623376623378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9C-4B7E-B02A-302A7F5ADC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4226512"/>
        <c:axId val="584226840"/>
      </c:barChart>
      <c:catAx>
        <c:axId val="58422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4226840"/>
        <c:crosses val="autoZero"/>
        <c:auto val="1"/>
        <c:lblAlgn val="ctr"/>
        <c:lblOffset val="100"/>
        <c:noMultiLvlLbl val="0"/>
      </c:catAx>
      <c:valAx>
        <c:axId val="58422684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8422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Foglio1!$G$756</c:f>
              <c:strCache>
                <c:ptCount val="1"/>
                <c:pt idx="0">
                  <c:v>Diminuito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Foglio1!$H$755:$J$755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Foglio1!$H$756:$J$756</c:f>
              <c:numCache>
                <c:formatCode>0.0</c:formatCode>
                <c:ptCount val="3"/>
                <c:pt idx="0">
                  <c:v>8.1632653061224492</c:v>
                </c:pt>
                <c:pt idx="1">
                  <c:v>8.1081081081081088</c:v>
                </c:pt>
                <c:pt idx="2">
                  <c:v>8.1168831168831161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63-427A-9BF9-2722FD6A0AAD}"/>
            </c:ext>
          </c:extLst>
        </c:ser>
        <c:ser>
          <c:idx val="1"/>
          <c:order val="1"/>
          <c:tx>
            <c:strRef>
              <c:f>Foglio1!$G$757</c:f>
              <c:strCache>
                <c:ptCount val="1"/>
                <c:pt idx="0">
                  <c:v>Rimasto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Foglio1!$H$755:$J$755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Foglio1!$H$757:$J$757</c:f>
              <c:numCache>
                <c:formatCode>0.0</c:formatCode>
                <c:ptCount val="3"/>
                <c:pt idx="0">
                  <c:v>42.857142857142854</c:v>
                </c:pt>
                <c:pt idx="1">
                  <c:v>43.62934362934363</c:v>
                </c:pt>
                <c:pt idx="2">
                  <c:v>43.506493506493506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63-427A-9BF9-2722FD6A0AAD}"/>
            </c:ext>
          </c:extLst>
        </c:ser>
        <c:ser>
          <c:idx val="2"/>
          <c:order val="2"/>
          <c:tx>
            <c:strRef>
              <c:f>Foglio1!$G$758</c:f>
              <c:strCache>
                <c:ptCount val="1"/>
                <c:pt idx="0">
                  <c:v>Aumentato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Foglio1!$H$755:$J$755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Foglio1!$H$758:$J$758</c:f>
              <c:numCache>
                <c:formatCode>0.0</c:formatCode>
                <c:ptCount val="3"/>
                <c:pt idx="0">
                  <c:v>48.979591836734691</c:v>
                </c:pt>
                <c:pt idx="1">
                  <c:v>48.262548262548258</c:v>
                </c:pt>
                <c:pt idx="2">
                  <c:v>48.376623376623378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63-427A-9BF9-2722FD6A0A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588600384"/>
        <c:axId val="588594480"/>
      </c:barChart>
      <c:catAx>
        <c:axId val="58860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8594480"/>
        <c:crosses val="autoZero"/>
        <c:auto val="1"/>
        <c:lblAlgn val="ctr"/>
        <c:lblOffset val="100"/>
        <c:noMultiLvlLbl val="0"/>
      </c:catAx>
      <c:valAx>
        <c:axId val="588594480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8860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Foglio1!$G$853</c:f>
              <c:strCache>
                <c:ptCount val="1"/>
                <c:pt idx="0">
                  <c:v>Diminuito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Foglio1!$H$852:$J$852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Foglio1!$H$853:$J$853</c:f>
              <c:numCache>
                <c:formatCode>0.0</c:formatCode>
                <c:ptCount val="3"/>
                <c:pt idx="0">
                  <c:v>14.583333333333334</c:v>
                </c:pt>
                <c:pt idx="1">
                  <c:v>5.9055118110236222</c:v>
                </c:pt>
                <c:pt idx="2">
                  <c:v>7.2847682119205297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3-4310-B210-4D1ECB44D913}"/>
            </c:ext>
          </c:extLst>
        </c:ser>
        <c:ser>
          <c:idx val="1"/>
          <c:order val="1"/>
          <c:tx>
            <c:strRef>
              <c:f>Foglio1!$G$854</c:f>
              <c:strCache>
                <c:ptCount val="1"/>
                <c:pt idx="0">
                  <c:v>Rimasto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Foglio1!$H$852:$J$852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Foglio1!$H$854:$J$854</c:f>
              <c:numCache>
                <c:formatCode>0.0</c:formatCode>
                <c:ptCount val="3"/>
                <c:pt idx="0">
                  <c:v>39.583333333333329</c:v>
                </c:pt>
                <c:pt idx="1">
                  <c:v>37.795275590551178</c:v>
                </c:pt>
                <c:pt idx="2">
                  <c:v>38.079470198675494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43-4310-B210-4D1ECB44D913}"/>
            </c:ext>
          </c:extLst>
        </c:ser>
        <c:ser>
          <c:idx val="2"/>
          <c:order val="2"/>
          <c:tx>
            <c:strRef>
              <c:f>Foglio1!$G$855</c:f>
              <c:strCache>
                <c:ptCount val="1"/>
                <c:pt idx="0">
                  <c:v>Aumentato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Foglio1!$H$852:$J$852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Foglio1!$H$855:$J$855</c:f>
              <c:numCache>
                <c:formatCode>0.0</c:formatCode>
                <c:ptCount val="3"/>
                <c:pt idx="0">
                  <c:v>45.833333333333329</c:v>
                </c:pt>
                <c:pt idx="1">
                  <c:v>56.2992125984252</c:v>
                </c:pt>
                <c:pt idx="2">
                  <c:v>54.635761589403977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43-4310-B210-4D1ECB44D9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02146184"/>
        <c:axId val="602147496"/>
      </c:barChart>
      <c:catAx>
        <c:axId val="602146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2147496"/>
        <c:crosses val="autoZero"/>
        <c:auto val="1"/>
        <c:lblAlgn val="ctr"/>
        <c:lblOffset val="100"/>
        <c:noMultiLvlLbl val="0"/>
      </c:catAx>
      <c:valAx>
        <c:axId val="6021474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0214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Foglio1!$G$929</c:f>
              <c:strCache>
                <c:ptCount val="1"/>
                <c:pt idx="0">
                  <c:v>Diminuito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Foglio1!$H$928:$J$928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Foglio1!$H$929:$J$929</c:f>
              <c:numCache>
                <c:formatCode>0.0</c:formatCode>
                <c:ptCount val="3"/>
                <c:pt idx="0">
                  <c:v>19.148936170212767</c:v>
                </c:pt>
                <c:pt idx="1">
                  <c:v>7.782101167315175</c:v>
                </c:pt>
                <c:pt idx="2">
                  <c:v>9.5394736842105274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0C-4D36-8173-10511E4C87AC}"/>
            </c:ext>
          </c:extLst>
        </c:ser>
        <c:ser>
          <c:idx val="1"/>
          <c:order val="1"/>
          <c:tx>
            <c:strRef>
              <c:f>Foglio1!$G$930</c:f>
              <c:strCache>
                <c:ptCount val="1"/>
                <c:pt idx="0">
                  <c:v>Rimasto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Foglio1!$H$928:$J$928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Foglio1!$H$930:$J$930</c:f>
              <c:numCache>
                <c:formatCode>0.0</c:formatCode>
                <c:ptCount val="3"/>
                <c:pt idx="0">
                  <c:v>31.914893617021278</c:v>
                </c:pt>
                <c:pt idx="1">
                  <c:v>39.688715953307394</c:v>
                </c:pt>
                <c:pt idx="2">
                  <c:v>38.486842105263158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0C-4D36-8173-10511E4C87AC}"/>
            </c:ext>
          </c:extLst>
        </c:ser>
        <c:ser>
          <c:idx val="2"/>
          <c:order val="2"/>
          <c:tx>
            <c:strRef>
              <c:f>Foglio1!$G$931</c:f>
              <c:strCache>
                <c:ptCount val="1"/>
                <c:pt idx="0">
                  <c:v>Aumentato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Foglio1!$H$928:$J$928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Foglio1!$H$931:$J$931</c:f>
              <c:numCache>
                <c:formatCode>0.0</c:formatCode>
                <c:ptCount val="3"/>
                <c:pt idx="0">
                  <c:v>48.936170212765958</c:v>
                </c:pt>
                <c:pt idx="1">
                  <c:v>52.529182879377437</c:v>
                </c:pt>
                <c:pt idx="2">
                  <c:v>51.973684210526315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0C-4D36-8173-10511E4C87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595162344"/>
        <c:axId val="595162672"/>
      </c:barChart>
      <c:catAx>
        <c:axId val="595162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5162672"/>
        <c:crosses val="autoZero"/>
        <c:auto val="1"/>
        <c:lblAlgn val="ctr"/>
        <c:lblOffset val="100"/>
        <c:noMultiLvlLbl val="0"/>
      </c:catAx>
      <c:valAx>
        <c:axId val="595162672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9516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Foglio3!$H$7</c:f>
              <c:strCache>
                <c:ptCount val="1"/>
                <c:pt idx="0">
                  <c:v>Diminuita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Foglio3!$I$6:$K$6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Foglio3!$I$7:$K$7</c:f>
              <c:numCache>
                <c:formatCode>0.0</c:formatCode>
                <c:ptCount val="3"/>
                <c:pt idx="0">
                  <c:v>42.477876106194692</c:v>
                </c:pt>
                <c:pt idx="1">
                  <c:v>58.421052631578952</c:v>
                </c:pt>
                <c:pt idx="2">
                  <c:v>52.475247524752476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5-45E6-895C-4797E32F0ADD}"/>
            </c:ext>
          </c:extLst>
        </c:ser>
        <c:ser>
          <c:idx val="1"/>
          <c:order val="1"/>
          <c:tx>
            <c:strRef>
              <c:f>Foglio3!$H$8</c:f>
              <c:strCache>
                <c:ptCount val="1"/>
                <c:pt idx="0">
                  <c:v>Rimasta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Foglio3!$I$6:$K$6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Foglio3!$I$8:$K$8</c:f>
              <c:numCache>
                <c:formatCode>0.0</c:formatCode>
                <c:ptCount val="3"/>
                <c:pt idx="0">
                  <c:v>38.938053097345133</c:v>
                </c:pt>
                <c:pt idx="1">
                  <c:v>28.947368421052634</c:v>
                </c:pt>
                <c:pt idx="2">
                  <c:v>32.673267326732677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5-45E6-895C-4797E32F0ADD}"/>
            </c:ext>
          </c:extLst>
        </c:ser>
        <c:ser>
          <c:idx val="2"/>
          <c:order val="2"/>
          <c:tx>
            <c:strRef>
              <c:f>Foglio3!$H$9</c:f>
              <c:strCache>
                <c:ptCount val="1"/>
                <c:pt idx="0">
                  <c:v>Aumentata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Foglio3!$I$6:$K$6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Foglio3!$I$9:$K$9</c:f>
              <c:numCache>
                <c:formatCode>0.0</c:formatCode>
                <c:ptCount val="3"/>
                <c:pt idx="0">
                  <c:v>18.584070796460178</c:v>
                </c:pt>
                <c:pt idx="1">
                  <c:v>12.631578947368421</c:v>
                </c:pt>
                <c:pt idx="2">
                  <c:v>14.85148514851485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45-45E6-895C-4797E32F0A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595903376"/>
        <c:axId val="595903704"/>
      </c:barChart>
      <c:catAx>
        <c:axId val="595903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5903704"/>
        <c:crosses val="autoZero"/>
        <c:auto val="1"/>
        <c:lblAlgn val="ctr"/>
        <c:lblOffset val="100"/>
        <c:noMultiLvlLbl val="0"/>
      </c:catAx>
      <c:valAx>
        <c:axId val="5959037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9590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Foglio3!$G$145</c:f>
              <c:strCache>
                <c:ptCount val="1"/>
                <c:pt idx="0">
                  <c:v>Diminuita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11111111111111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28-44C3-819C-60BB1E3638BA}"/>
                </c:ext>
              </c:extLst>
            </c:dLbl>
            <c:dLbl>
              <c:idx val="1"/>
              <c:layout>
                <c:manualLayout>
                  <c:x val="1.0583333333333301E-2"/>
                  <c:y val="-5.389598232728463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28-44C3-819C-60BB1E3638BA}"/>
                </c:ext>
              </c:extLst>
            </c:dLbl>
            <c:dLbl>
              <c:idx val="2"/>
              <c:layout>
                <c:manualLayout>
                  <c:x val="1.058333333333333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28-44C3-819C-60BB1E3638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Foglio3!$H$144:$J$144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Foglio3!$H$145:$J$145</c:f>
              <c:numCache>
                <c:formatCode>0.0</c:formatCode>
                <c:ptCount val="3"/>
                <c:pt idx="0">
                  <c:v>5.4054054054054053</c:v>
                </c:pt>
                <c:pt idx="1">
                  <c:v>4.7872340425531918</c:v>
                </c:pt>
                <c:pt idx="2">
                  <c:v>5.0167224080267561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28-44C3-819C-60BB1E3638BA}"/>
            </c:ext>
          </c:extLst>
        </c:ser>
        <c:ser>
          <c:idx val="1"/>
          <c:order val="1"/>
          <c:tx>
            <c:strRef>
              <c:f>Foglio3!$G$146</c:f>
              <c:strCache>
                <c:ptCount val="1"/>
                <c:pt idx="0">
                  <c:v>Rimasta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Foglio3!$H$144:$J$144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Foglio3!$H$146:$J$146</c:f>
              <c:numCache>
                <c:formatCode>0.0</c:formatCode>
                <c:ptCount val="3"/>
                <c:pt idx="0">
                  <c:v>40.54054054054054</c:v>
                </c:pt>
                <c:pt idx="1">
                  <c:v>25.531914893617021</c:v>
                </c:pt>
                <c:pt idx="2">
                  <c:v>31.103678929765888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28-44C3-819C-60BB1E3638BA}"/>
            </c:ext>
          </c:extLst>
        </c:ser>
        <c:ser>
          <c:idx val="2"/>
          <c:order val="2"/>
          <c:tx>
            <c:strRef>
              <c:f>Foglio3!$G$147</c:f>
              <c:strCache>
                <c:ptCount val="1"/>
                <c:pt idx="0">
                  <c:v>Aumentata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Foglio3!$H$144:$J$144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Foglio3!$H$147:$J$147</c:f>
              <c:numCache>
                <c:formatCode>0.0</c:formatCode>
                <c:ptCount val="3"/>
                <c:pt idx="0">
                  <c:v>54.054054054054056</c:v>
                </c:pt>
                <c:pt idx="1">
                  <c:v>69.680851063829792</c:v>
                </c:pt>
                <c:pt idx="2">
                  <c:v>63.879598662207357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28-44C3-819C-60BB1E3638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73801120"/>
        <c:axId val="373872736"/>
      </c:barChart>
      <c:catAx>
        <c:axId val="37380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3872736"/>
        <c:crosses val="autoZero"/>
        <c:auto val="1"/>
        <c:lblAlgn val="ctr"/>
        <c:lblOffset val="100"/>
        <c:noMultiLvlLbl val="0"/>
      </c:catAx>
      <c:valAx>
        <c:axId val="3738727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7380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710305555555555"/>
          <c:y val="6.4675925925925928E-2"/>
          <c:w val="0.56173027777777773"/>
          <c:h val="0.714817129629629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Foglio3!$G$46</c:f>
              <c:strCache>
                <c:ptCount val="1"/>
                <c:pt idx="0">
                  <c:v>Diminuita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Foglio3!$H$45:$J$45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Foglio3!$H$46:$J$46</c:f>
              <c:numCache>
                <c:formatCode>0.0</c:formatCode>
                <c:ptCount val="3"/>
                <c:pt idx="0">
                  <c:v>50</c:v>
                </c:pt>
                <c:pt idx="1">
                  <c:v>53.149606299212607</c:v>
                </c:pt>
                <c:pt idx="2">
                  <c:v>52.649006622516559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E-4479-8699-9B9C853BD8EB}"/>
            </c:ext>
          </c:extLst>
        </c:ser>
        <c:ser>
          <c:idx val="1"/>
          <c:order val="1"/>
          <c:tx>
            <c:strRef>
              <c:f>Foglio3!$G$47</c:f>
              <c:strCache>
                <c:ptCount val="1"/>
                <c:pt idx="0">
                  <c:v>Rimasta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Foglio3!$H$45:$J$45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Foglio3!$H$47:$J$47</c:f>
              <c:numCache>
                <c:formatCode>0.0</c:formatCode>
                <c:ptCount val="3"/>
                <c:pt idx="0">
                  <c:v>35.416666666666671</c:v>
                </c:pt>
                <c:pt idx="1">
                  <c:v>31.889763779527559</c:v>
                </c:pt>
                <c:pt idx="2">
                  <c:v>32.450331125827816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9E-4479-8699-9B9C853BD8EB}"/>
            </c:ext>
          </c:extLst>
        </c:ser>
        <c:ser>
          <c:idx val="2"/>
          <c:order val="2"/>
          <c:tx>
            <c:strRef>
              <c:f>Foglio3!$G$48</c:f>
              <c:strCache>
                <c:ptCount val="1"/>
                <c:pt idx="0">
                  <c:v>Aumentata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Foglio3!$H$45:$J$45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Foglio3!$H$48:$J$48</c:f>
              <c:numCache>
                <c:formatCode>0.0</c:formatCode>
                <c:ptCount val="3"/>
                <c:pt idx="0">
                  <c:v>14.583333333333334</c:v>
                </c:pt>
                <c:pt idx="1">
                  <c:v>14.960629921259844</c:v>
                </c:pt>
                <c:pt idx="2">
                  <c:v>14.90066225165563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9E-4479-8699-9B9C853BD8E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01788344"/>
        <c:axId val="601791296"/>
      </c:barChart>
      <c:catAx>
        <c:axId val="601788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791296"/>
        <c:crosses val="autoZero"/>
        <c:auto val="1"/>
        <c:lblAlgn val="ctr"/>
        <c:lblOffset val="100"/>
        <c:noMultiLvlLbl val="0"/>
      </c:catAx>
      <c:valAx>
        <c:axId val="601791296"/>
        <c:scaling>
          <c:orientation val="minMax"/>
          <c:max val="6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60178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583333333333336E-2"/>
          <c:y val="0.87356712962962968"/>
          <c:w val="0.9"/>
          <c:h val="0.12055324074074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Foglio1!$I$22:$I$25</c:f>
              <c:strCache>
                <c:ptCount val="4"/>
                <c:pt idx="0">
                  <c:v>Under 35</c:v>
                </c:pt>
                <c:pt idx="1">
                  <c:v>da 35 a 44</c:v>
                </c:pt>
                <c:pt idx="2">
                  <c:v>da 45 a 54</c:v>
                </c:pt>
                <c:pt idx="3">
                  <c:v>Over 55</c:v>
                </c:pt>
              </c:strCache>
            </c:strRef>
          </c:cat>
          <c:val>
            <c:numRef>
              <c:f>Foglio1!$J$22:$J$25</c:f>
              <c:numCache>
                <c:formatCode>General</c:formatCode>
                <c:ptCount val="4"/>
                <c:pt idx="0">
                  <c:v>13.1</c:v>
                </c:pt>
                <c:pt idx="1">
                  <c:v>27.2</c:v>
                </c:pt>
                <c:pt idx="2">
                  <c:v>37.299999999999997</c:v>
                </c:pt>
                <c:pt idx="3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E-4827-8790-E6D0BD8D0F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085160"/>
        <c:axId val="480086144"/>
      </c:barChart>
      <c:catAx>
        <c:axId val="48008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0086144"/>
        <c:crosses val="autoZero"/>
        <c:auto val="1"/>
        <c:lblAlgn val="ctr"/>
        <c:lblOffset val="100"/>
        <c:noMultiLvlLbl val="0"/>
      </c:catAx>
      <c:valAx>
        <c:axId val="480086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008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Foglio3!$H$179</c:f>
              <c:strCache>
                <c:ptCount val="1"/>
                <c:pt idx="0">
                  <c:v>Diminuita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Foglio3!$I$178:$K$178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Foglio3!$I$179:$K$179</c:f>
              <c:numCache>
                <c:formatCode>0.0</c:formatCode>
                <c:ptCount val="3"/>
                <c:pt idx="0">
                  <c:v>8.5106382978723403</c:v>
                </c:pt>
                <c:pt idx="1">
                  <c:v>4.3824701195219129</c:v>
                </c:pt>
                <c:pt idx="2">
                  <c:v>5.0335570469798654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A-4880-9077-42D33C68D665}"/>
            </c:ext>
          </c:extLst>
        </c:ser>
        <c:ser>
          <c:idx val="1"/>
          <c:order val="1"/>
          <c:tx>
            <c:strRef>
              <c:f>Foglio3!$H$180</c:f>
              <c:strCache>
                <c:ptCount val="1"/>
                <c:pt idx="0">
                  <c:v>Rimasta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Foglio3!$I$178:$K$178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Foglio3!$I$180:$K$180</c:f>
              <c:numCache>
                <c:formatCode>0.0</c:formatCode>
                <c:ptCount val="3"/>
                <c:pt idx="0">
                  <c:v>36.170212765957451</c:v>
                </c:pt>
                <c:pt idx="1">
                  <c:v>30.278884462151396</c:v>
                </c:pt>
                <c:pt idx="2">
                  <c:v>31.208053691275168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5A-4880-9077-42D33C68D665}"/>
            </c:ext>
          </c:extLst>
        </c:ser>
        <c:ser>
          <c:idx val="2"/>
          <c:order val="2"/>
          <c:tx>
            <c:strRef>
              <c:f>Foglio3!$H$181</c:f>
              <c:strCache>
                <c:ptCount val="1"/>
                <c:pt idx="0">
                  <c:v>Aumentata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Foglio3!$I$178:$K$178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Foglio3!$I$181:$K$181</c:f>
              <c:numCache>
                <c:formatCode>0.0</c:formatCode>
                <c:ptCount val="3"/>
                <c:pt idx="0">
                  <c:v>55.319148936170215</c:v>
                </c:pt>
                <c:pt idx="1">
                  <c:v>65.338645418326692</c:v>
                </c:pt>
                <c:pt idx="2">
                  <c:v>63.758389261744966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5A-4880-9077-42D33C68D66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01906184"/>
        <c:axId val="601905528"/>
      </c:barChart>
      <c:catAx>
        <c:axId val="601906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05528"/>
        <c:crosses val="autoZero"/>
        <c:auto val="1"/>
        <c:lblAlgn val="ctr"/>
        <c:lblOffset val="100"/>
        <c:noMultiLvlLbl val="0"/>
      </c:catAx>
      <c:valAx>
        <c:axId val="6019055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0190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Foglio1!$F$1160</c:f>
              <c:strCache>
                <c:ptCount val="1"/>
                <c:pt idx="0">
                  <c:v>Peggiorata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Foglio1!$G$1159:$I$1159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Foglio1!$G$1160:$I$1160</c:f>
              <c:numCache>
                <c:formatCode>0.0</c:formatCode>
                <c:ptCount val="3"/>
                <c:pt idx="0">
                  <c:v>37.142857142857146</c:v>
                </c:pt>
                <c:pt idx="1">
                  <c:v>32.222222222222221</c:v>
                </c:pt>
                <c:pt idx="2">
                  <c:v>34.035087719298247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3-4A02-9BDD-E4DB036896C2}"/>
            </c:ext>
          </c:extLst>
        </c:ser>
        <c:ser>
          <c:idx val="1"/>
          <c:order val="1"/>
          <c:tx>
            <c:strRef>
              <c:f>Foglio1!$F$1161</c:f>
              <c:strCache>
                <c:ptCount val="1"/>
                <c:pt idx="0">
                  <c:v>Rimasta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Foglio1!$G$1159:$I$1159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Foglio1!$G$1161:$I$1161</c:f>
              <c:numCache>
                <c:formatCode>0.0</c:formatCode>
                <c:ptCount val="3"/>
                <c:pt idx="0">
                  <c:v>44.761904761904766</c:v>
                </c:pt>
                <c:pt idx="1">
                  <c:v>42.222222222222221</c:v>
                </c:pt>
                <c:pt idx="2">
                  <c:v>43.15789473684211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23-4A02-9BDD-E4DB036896C2}"/>
            </c:ext>
          </c:extLst>
        </c:ser>
        <c:ser>
          <c:idx val="2"/>
          <c:order val="2"/>
          <c:tx>
            <c:strRef>
              <c:f>Foglio1!$F$1162</c:f>
              <c:strCache>
                <c:ptCount val="1"/>
                <c:pt idx="0">
                  <c:v>Migliorata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Foglio1!$G$1159:$I$1159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Foglio1!$G$1162:$I$1162</c:f>
              <c:numCache>
                <c:formatCode>0.0</c:formatCode>
                <c:ptCount val="3"/>
                <c:pt idx="0">
                  <c:v>18.095238095238095</c:v>
                </c:pt>
                <c:pt idx="1">
                  <c:v>25.555555555555554</c:v>
                </c:pt>
                <c:pt idx="2">
                  <c:v>22.807017543859647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23-4A02-9BDD-E4DB036896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11285392"/>
        <c:axId val="611285720"/>
      </c:barChart>
      <c:catAx>
        <c:axId val="61128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1285720"/>
        <c:crosses val="autoZero"/>
        <c:auto val="1"/>
        <c:lblAlgn val="ctr"/>
        <c:lblOffset val="100"/>
        <c:noMultiLvlLbl val="0"/>
      </c:catAx>
      <c:valAx>
        <c:axId val="6112857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1128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Foglio1!$L$1184</c:f>
              <c:strCache>
                <c:ptCount val="1"/>
                <c:pt idx="0">
                  <c:v>Peggiorata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Foglio1!$M$1183:$O$1183</c:f>
              <c:strCache>
                <c:ptCount val="3"/>
                <c:pt idx="0">
                  <c:v>Altri titoli di studio</c:v>
                </c:pt>
                <c:pt idx="1">
                  <c:v>Laurea e/o post laurea</c:v>
                </c:pt>
                <c:pt idx="2">
                  <c:v>Totale</c:v>
                </c:pt>
              </c:strCache>
            </c:strRef>
          </c:cat>
          <c:val>
            <c:numRef>
              <c:f>Foglio1!$M$1184:$O$1184</c:f>
              <c:numCache>
                <c:formatCode>0.0</c:formatCode>
                <c:ptCount val="3"/>
                <c:pt idx="0">
                  <c:v>35.947712418300654</c:v>
                </c:pt>
                <c:pt idx="1">
                  <c:v>31.818181818181817</c:v>
                </c:pt>
                <c:pt idx="2">
                  <c:v>34.035087719298247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EC-4ECE-B26E-B16B4A9F54D5}"/>
            </c:ext>
          </c:extLst>
        </c:ser>
        <c:ser>
          <c:idx val="1"/>
          <c:order val="1"/>
          <c:tx>
            <c:strRef>
              <c:f>Foglio1!$L$1185</c:f>
              <c:strCache>
                <c:ptCount val="1"/>
                <c:pt idx="0">
                  <c:v>Rimasta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Foglio1!$M$1183:$O$1183</c:f>
              <c:strCache>
                <c:ptCount val="3"/>
                <c:pt idx="0">
                  <c:v>Altri titoli di studio</c:v>
                </c:pt>
                <c:pt idx="1">
                  <c:v>Laurea e/o post laurea</c:v>
                </c:pt>
                <c:pt idx="2">
                  <c:v>Totale</c:v>
                </c:pt>
              </c:strCache>
            </c:strRef>
          </c:cat>
          <c:val>
            <c:numRef>
              <c:f>Foglio1!$M$1185:$O$1185</c:f>
              <c:numCache>
                <c:formatCode>0.0</c:formatCode>
                <c:ptCount val="3"/>
                <c:pt idx="0">
                  <c:v>45.751633986928105</c:v>
                </c:pt>
                <c:pt idx="1">
                  <c:v>40.151515151515149</c:v>
                </c:pt>
                <c:pt idx="2">
                  <c:v>43.15789473684211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EC-4ECE-B26E-B16B4A9F54D5}"/>
            </c:ext>
          </c:extLst>
        </c:ser>
        <c:ser>
          <c:idx val="2"/>
          <c:order val="2"/>
          <c:tx>
            <c:strRef>
              <c:f>Foglio1!$L$1186</c:f>
              <c:strCache>
                <c:ptCount val="1"/>
                <c:pt idx="0">
                  <c:v>Migliorata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Foglio1!$M$1183:$O$1183</c:f>
              <c:strCache>
                <c:ptCount val="3"/>
                <c:pt idx="0">
                  <c:v>Altri titoli di studio</c:v>
                </c:pt>
                <c:pt idx="1">
                  <c:v>Laurea e/o post laurea</c:v>
                </c:pt>
                <c:pt idx="2">
                  <c:v>Totale</c:v>
                </c:pt>
              </c:strCache>
            </c:strRef>
          </c:cat>
          <c:val>
            <c:numRef>
              <c:f>Foglio1!$M$1186:$O$1186</c:f>
              <c:numCache>
                <c:formatCode>0.0</c:formatCode>
                <c:ptCount val="3"/>
                <c:pt idx="0">
                  <c:v>18.300653594771241</c:v>
                </c:pt>
                <c:pt idx="1">
                  <c:v>28.030303030303028</c:v>
                </c:pt>
                <c:pt idx="2">
                  <c:v>22.807017543859647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EC-4ECE-B26E-B16B4A9F54D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38637136"/>
        <c:axId val="638636480"/>
      </c:barChart>
      <c:catAx>
        <c:axId val="63863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8636480"/>
        <c:crosses val="autoZero"/>
        <c:auto val="1"/>
        <c:lblAlgn val="ctr"/>
        <c:lblOffset val="100"/>
        <c:noMultiLvlLbl val="0"/>
      </c:catAx>
      <c:valAx>
        <c:axId val="6386364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3863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Foglio1!$G$1232</c:f>
              <c:strCache>
                <c:ptCount val="1"/>
                <c:pt idx="0">
                  <c:v>Peggiorata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Foglio1!$H$1231:$J$1231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Foglio1!$H$1232:$J$1232</c:f>
              <c:numCache>
                <c:formatCode>0.0</c:formatCode>
                <c:ptCount val="3"/>
                <c:pt idx="0">
                  <c:v>36.170212765957451</c:v>
                </c:pt>
                <c:pt idx="1">
                  <c:v>33.613445378151262</c:v>
                </c:pt>
                <c:pt idx="2">
                  <c:v>34.035087719298247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6-4E8D-BBAD-5EC8201C2756}"/>
            </c:ext>
          </c:extLst>
        </c:ser>
        <c:ser>
          <c:idx val="1"/>
          <c:order val="1"/>
          <c:tx>
            <c:strRef>
              <c:f>Foglio1!$G$1233</c:f>
              <c:strCache>
                <c:ptCount val="1"/>
                <c:pt idx="0">
                  <c:v>Rimasta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Foglio1!$H$1231:$J$1231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Foglio1!$H$1233:$J$1233</c:f>
              <c:numCache>
                <c:formatCode>0.0</c:formatCode>
                <c:ptCount val="3"/>
                <c:pt idx="0">
                  <c:v>53.191489361702125</c:v>
                </c:pt>
                <c:pt idx="1">
                  <c:v>41.17647058823529</c:v>
                </c:pt>
                <c:pt idx="2">
                  <c:v>43.15789473684211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76-4E8D-BBAD-5EC8201C2756}"/>
            </c:ext>
          </c:extLst>
        </c:ser>
        <c:ser>
          <c:idx val="2"/>
          <c:order val="2"/>
          <c:tx>
            <c:strRef>
              <c:f>Foglio1!$G$1234</c:f>
              <c:strCache>
                <c:ptCount val="1"/>
                <c:pt idx="0">
                  <c:v>Migliorata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Foglio1!$H$1231:$J$1231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Foglio1!$H$1234:$J$1234</c:f>
              <c:numCache>
                <c:formatCode>0.0</c:formatCode>
                <c:ptCount val="3"/>
                <c:pt idx="0">
                  <c:v>10.638297872340425</c:v>
                </c:pt>
                <c:pt idx="1">
                  <c:v>25.210084033613445</c:v>
                </c:pt>
                <c:pt idx="2">
                  <c:v>22.807017543859647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76-4E8D-BBAD-5EC8201C27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38621064"/>
        <c:axId val="638621392"/>
      </c:barChart>
      <c:catAx>
        <c:axId val="638621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8621392"/>
        <c:crosses val="autoZero"/>
        <c:auto val="1"/>
        <c:lblAlgn val="ctr"/>
        <c:lblOffset val="100"/>
        <c:noMultiLvlLbl val="0"/>
      </c:catAx>
      <c:valAx>
        <c:axId val="638621392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38621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Foglio1!$F$1243</c:f>
              <c:strCache>
                <c:ptCount val="1"/>
                <c:pt idx="0">
                  <c:v>Peggiorata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Foglio1!$G$1242:$I$1242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Foglio1!$G$1243:$I$1243</c:f>
              <c:numCache>
                <c:formatCode>0.0</c:formatCode>
                <c:ptCount val="3"/>
                <c:pt idx="0">
                  <c:v>63.963963963963963</c:v>
                </c:pt>
                <c:pt idx="1">
                  <c:v>59.042553191489368</c:v>
                </c:pt>
                <c:pt idx="2">
                  <c:v>60.869565217391312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BE-4B53-A044-D0ECA564D169}"/>
            </c:ext>
          </c:extLst>
        </c:ser>
        <c:ser>
          <c:idx val="1"/>
          <c:order val="1"/>
          <c:tx>
            <c:strRef>
              <c:f>Foglio1!$F$1244</c:f>
              <c:strCache>
                <c:ptCount val="1"/>
                <c:pt idx="0">
                  <c:v>Rimasta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Foglio1!$G$1242:$I$1242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Foglio1!$G$1244:$I$1244</c:f>
              <c:numCache>
                <c:formatCode>0.0</c:formatCode>
                <c:ptCount val="3"/>
                <c:pt idx="0">
                  <c:v>23.423423423423422</c:v>
                </c:pt>
                <c:pt idx="1">
                  <c:v>25</c:v>
                </c:pt>
                <c:pt idx="2">
                  <c:v>24.414715719063544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BE-4B53-A044-D0ECA564D169}"/>
            </c:ext>
          </c:extLst>
        </c:ser>
        <c:ser>
          <c:idx val="2"/>
          <c:order val="2"/>
          <c:tx>
            <c:strRef>
              <c:f>Foglio1!$F$1245</c:f>
              <c:strCache>
                <c:ptCount val="1"/>
                <c:pt idx="0">
                  <c:v>Aumentata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Foglio1!$G$1242:$I$1242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Foglio1!$G$1245:$I$1245</c:f>
              <c:numCache>
                <c:formatCode>0.0</c:formatCode>
                <c:ptCount val="3"/>
                <c:pt idx="0">
                  <c:v>12.612612612612612</c:v>
                </c:pt>
                <c:pt idx="1">
                  <c:v>15.957446808510639</c:v>
                </c:pt>
                <c:pt idx="2">
                  <c:v>14.715719063545151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BE-4B53-A044-D0ECA564D1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10958456"/>
        <c:axId val="610953536"/>
      </c:barChart>
      <c:catAx>
        <c:axId val="610958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0953536"/>
        <c:crosses val="autoZero"/>
        <c:auto val="1"/>
        <c:lblAlgn val="ctr"/>
        <c:lblOffset val="100"/>
        <c:noMultiLvlLbl val="0"/>
      </c:catAx>
      <c:valAx>
        <c:axId val="610953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10958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Foglio1!$L$1265</c:f>
              <c:strCache>
                <c:ptCount val="1"/>
                <c:pt idx="0">
                  <c:v>Peggiorata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Foglio1!$M$1264:$O$1264</c:f>
              <c:strCache>
                <c:ptCount val="3"/>
                <c:pt idx="0">
                  <c:v>Altri titoli di studio</c:v>
                </c:pt>
                <c:pt idx="1">
                  <c:v>Laurea e/o post laurea</c:v>
                </c:pt>
                <c:pt idx="2">
                  <c:v>Totale</c:v>
                </c:pt>
              </c:strCache>
            </c:strRef>
          </c:cat>
          <c:val>
            <c:numRef>
              <c:f>Foglio1!$M$1265:$O$1265</c:f>
              <c:numCache>
                <c:formatCode>0.0</c:formatCode>
                <c:ptCount val="3"/>
                <c:pt idx="0">
                  <c:v>64.968152866242036</c:v>
                </c:pt>
                <c:pt idx="1">
                  <c:v>56.338028169014088</c:v>
                </c:pt>
                <c:pt idx="2">
                  <c:v>60.869565217391312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2-419A-8D61-809B6DDAAD8B}"/>
            </c:ext>
          </c:extLst>
        </c:ser>
        <c:ser>
          <c:idx val="1"/>
          <c:order val="1"/>
          <c:tx>
            <c:strRef>
              <c:f>Foglio1!$L$1266</c:f>
              <c:strCache>
                <c:ptCount val="1"/>
                <c:pt idx="0">
                  <c:v>Rimasta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Foglio1!$M$1264:$O$1264</c:f>
              <c:strCache>
                <c:ptCount val="3"/>
                <c:pt idx="0">
                  <c:v>Altri titoli di studio</c:v>
                </c:pt>
                <c:pt idx="1">
                  <c:v>Laurea e/o post laurea</c:v>
                </c:pt>
                <c:pt idx="2">
                  <c:v>Totale</c:v>
                </c:pt>
              </c:strCache>
            </c:strRef>
          </c:cat>
          <c:val>
            <c:numRef>
              <c:f>Foglio1!$M$1266:$O$1266</c:f>
              <c:numCache>
                <c:formatCode>0.0</c:formatCode>
                <c:ptCount val="3"/>
                <c:pt idx="0">
                  <c:v>22.29299363057325</c:v>
                </c:pt>
                <c:pt idx="1">
                  <c:v>26.760563380281688</c:v>
                </c:pt>
                <c:pt idx="2">
                  <c:v>24.414715719063544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D2-419A-8D61-809B6DDAAD8B}"/>
            </c:ext>
          </c:extLst>
        </c:ser>
        <c:ser>
          <c:idx val="2"/>
          <c:order val="2"/>
          <c:tx>
            <c:strRef>
              <c:f>Foglio1!$L$1267</c:f>
              <c:strCache>
                <c:ptCount val="1"/>
                <c:pt idx="0">
                  <c:v>Aumentata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Foglio1!$M$1264:$O$1264</c:f>
              <c:strCache>
                <c:ptCount val="3"/>
                <c:pt idx="0">
                  <c:v>Altri titoli di studio</c:v>
                </c:pt>
                <c:pt idx="1">
                  <c:v>Laurea e/o post laurea</c:v>
                </c:pt>
                <c:pt idx="2">
                  <c:v>Totale</c:v>
                </c:pt>
              </c:strCache>
            </c:strRef>
          </c:cat>
          <c:val>
            <c:numRef>
              <c:f>Foglio1!$M$1267:$O$1267</c:f>
              <c:numCache>
                <c:formatCode>0.0</c:formatCode>
                <c:ptCount val="3"/>
                <c:pt idx="0">
                  <c:v>12.738853503184714</c:v>
                </c:pt>
                <c:pt idx="1">
                  <c:v>16.901408450704224</c:v>
                </c:pt>
                <c:pt idx="2">
                  <c:v>14.715719063545151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D2-419A-8D61-809B6DDAAD8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714140920"/>
        <c:axId val="714146168"/>
      </c:barChart>
      <c:catAx>
        <c:axId val="714140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4146168"/>
        <c:crosses val="autoZero"/>
        <c:auto val="1"/>
        <c:lblAlgn val="ctr"/>
        <c:lblOffset val="100"/>
        <c:noMultiLvlLbl val="0"/>
      </c:catAx>
      <c:valAx>
        <c:axId val="714146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71414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Foglio1!$G$1309</c:f>
              <c:strCache>
                <c:ptCount val="1"/>
                <c:pt idx="0">
                  <c:v>Peggiorata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Foglio1!$H$1308:$J$1308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Foglio1!$H$1309:$J$1309</c:f>
              <c:numCache>
                <c:formatCode>0.0</c:formatCode>
                <c:ptCount val="3"/>
                <c:pt idx="0">
                  <c:v>65.306122448979593</c:v>
                </c:pt>
                <c:pt idx="1">
                  <c:v>60</c:v>
                </c:pt>
                <c:pt idx="2">
                  <c:v>60.869565217391312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7-4A5B-AA40-A0B5BD0B93E8}"/>
            </c:ext>
          </c:extLst>
        </c:ser>
        <c:ser>
          <c:idx val="1"/>
          <c:order val="1"/>
          <c:tx>
            <c:strRef>
              <c:f>Foglio1!$G$1310</c:f>
              <c:strCache>
                <c:ptCount val="1"/>
                <c:pt idx="0">
                  <c:v>Rimasta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Foglio1!$H$1308:$J$1308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Foglio1!$H$1310:$J$1310</c:f>
              <c:numCache>
                <c:formatCode>0.0</c:formatCode>
                <c:ptCount val="3"/>
                <c:pt idx="0">
                  <c:v>30.612244897959183</c:v>
                </c:pt>
                <c:pt idx="1">
                  <c:v>23.200000000000003</c:v>
                </c:pt>
                <c:pt idx="2">
                  <c:v>24.414715719063544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B7-4A5B-AA40-A0B5BD0B93E8}"/>
            </c:ext>
          </c:extLst>
        </c:ser>
        <c:ser>
          <c:idx val="2"/>
          <c:order val="2"/>
          <c:tx>
            <c:strRef>
              <c:f>Foglio1!$G$1311</c:f>
              <c:strCache>
                <c:ptCount val="1"/>
                <c:pt idx="0">
                  <c:v>Aumentata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Foglio1!$H$1308:$J$1308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Foglio1!$H$1311:$J$1311</c:f>
              <c:numCache>
                <c:formatCode>0.0</c:formatCode>
                <c:ptCount val="3"/>
                <c:pt idx="0">
                  <c:v>4.0816326530612246</c:v>
                </c:pt>
                <c:pt idx="1">
                  <c:v>16.8</c:v>
                </c:pt>
                <c:pt idx="2">
                  <c:v>14.715719063545151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B7-4A5B-AA40-A0B5BD0B93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03104464"/>
        <c:axId val="603105776"/>
      </c:barChart>
      <c:catAx>
        <c:axId val="603104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3105776"/>
        <c:crosses val="autoZero"/>
        <c:auto val="1"/>
        <c:lblAlgn val="ctr"/>
        <c:lblOffset val="100"/>
        <c:noMultiLvlLbl val="0"/>
      </c:catAx>
      <c:valAx>
        <c:axId val="603105776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0310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Foglio1!$B$49:$B$58</c:f>
              <c:strCache>
                <c:ptCount val="10"/>
                <c:pt idx="0">
                  <c:v>Piacenza</c:v>
                </c:pt>
                <c:pt idx="1">
                  <c:v>Parma</c:v>
                </c:pt>
                <c:pt idx="2">
                  <c:v>Reggio Emilia</c:v>
                </c:pt>
                <c:pt idx="3">
                  <c:v>Modena</c:v>
                </c:pt>
                <c:pt idx="4">
                  <c:v>Bologna</c:v>
                </c:pt>
                <c:pt idx="5">
                  <c:v>Forlì-Cesena</c:v>
                </c:pt>
                <c:pt idx="6">
                  <c:v>Ravenna</c:v>
                </c:pt>
                <c:pt idx="7">
                  <c:v>Ferrara</c:v>
                </c:pt>
                <c:pt idx="8">
                  <c:v>Rimini</c:v>
                </c:pt>
                <c:pt idx="9">
                  <c:v>Fuori ER</c:v>
                </c:pt>
              </c:strCache>
            </c:strRef>
          </c:cat>
          <c:val>
            <c:numRef>
              <c:f>Foglio1!$E$49:$E$58</c:f>
              <c:numCache>
                <c:formatCode>General</c:formatCode>
                <c:ptCount val="10"/>
                <c:pt idx="0">
                  <c:v>1.5</c:v>
                </c:pt>
                <c:pt idx="1">
                  <c:v>38.200000000000003</c:v>
                </c:pt>
                <c:pt idx="2">
                  <c:v>6.2</c:v>
                </c:pt>
                <c:pt idx="3">
                  <c:v>5.2</c:v>
                </c:pt>
                <c:pt idx="4">
                  <c:v>16.600000000000001</c:v>
                </c:pt>
                <c:pt idx="5">
                  <c:v>12.3</c:v>
                </c:pt>
                <c:pt idx="6">
                  <c:v>5.5</c:v>
                </c:pt>
                <c:pt idx="7">
                  <c:v>2.8</c:v>
                </c:pt>
                <c:pt idx="8">
                  <c:v>8.3000000000000007</c:v>
                </c:pt>
                <c:pt idx="9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A1-4662-995E-19F96326C4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2541072"/>
        <c:axId val="602541400"/>
      </c:barChart>
      <c:catAx>
        <c:axId val="60254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2541400"/>
        <c:crosses val="autoZero"/>
        <c:auto val="1"/>
        <c:lblAlgn val="ctr"/>
        <c:lblOffset val="100"/>
        <c:noMultiLvlLbl val="0"/>
      </c:catAx>
      <c:valAx>
        <c:axId val="602541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254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Foglio2!$H$3</c:f>
              <c:strCache>
                <c:ptCount val="1"/>
                <c:pt idx="0">
                  <c:v>Maschio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Foglio2!$G$4:$G$7</c:f>
              <c:strCache>
                <c:ptCount val="4"/>
                <c:pt idx="0">
                  <c:v>No mai, ho continuato a lavorare in presenza</c:v>
                </c:pt>
                <c:pt idx="1">
                  <c:v>Sì, ma in forma sporadica e irregolare</c:v>
                </c:pt>
                <c:pt idx="2">
                  <c:v>Sì, in forma regolare alternando a periodi di lavoro in presenza</c:v>
                </c:pt>
                <c:pt idx="3">
                  <c:v>Sì, in forma prevalente</c:v>
                </c:pt>
              </c:strCache>
            </c:strRef>
          </c:cat>
          <c:val>
            <c:numRef>
              <c:f>Foglio2!$H$4:$H$7</c:f>
              <c:numCache>
                <c:formatCode>0.0</c:formatCode>
                <c:ptCount val="4"/>
                <c:pt idx="0">
                  <c:v>20.689655172413794</c:v>
                </c:pt>
                <c:pt idx="1">
                  <c:v>24.137931034482758</c:v>
                </c:pt>
                <c:pt idx="2">
                  <c:v>22.413793103448278</c:v>
                </c:pt>
                <c:pt idx="3">
                  <c:v>32.758620689655174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1-41BD-8B26-934CB6D631AD}"/>
            </c:ext>
          </c:extLst>
        </c:ser>
        <c:ser>
          <c:idx val="1"/>
          <c:order val="1"/>
          <c:tx>
            <c:strRef>
              <c:f>Foglio2!$I$3</c:f>
              <c:strCache>
                <c:ptCount val="1"/>
                <c:pt idx="0">
                  <c:v>Femmina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Foglio2!$G$4:$G$7</c:f>
              <c:strCache>
                <c:ptCount val="4"/>
                <c:pt idx="0">
                  <c:v>No mai, ho continuato a lavorare in presenza</c:v>
                </c:pt>
                <c:pt idx="1">
                  <c:v>Sì, ma in forma sporadica e irregolare</c:v>
                </c:pt>
                <c:pt idx="2">
                  <c:v>Sì, in forma regolare alternando a periodi di lavoro in presenza</c:v>
                </c:pt>
                <c:pt idx="3">
                  <c:v>Sì, in forma prevalente</c:v>
                </c:pt>
              </c:strCache>
            </c:strRef>
          </c:cat>
          <c:val>
            <c:numRef>
              <c:f>Foglio2!$I$4:$I$7</c:f>
              <c:numCache>
                <c:formatCode>0.0</c:formatCode>
                <c:ptCount val="4"/>
                <c:pt idx="0">
                  <c:v>13.402061855670103</c:v>
                </c:pt>
                <c:pt idx="1">
                  <c:v>12.371134020618557</c:v>
                </c:pt>
                <c:pt idx="2">
                  <c:v>36.597938144329895</c:v>
                </c:pt>
                <c:pt idx="3">
                  <c:v>37.628865979381445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31-41BD-8B26-934CB6D631AD}"/>
            </c:ext>
          </c:extLst>
        </c:ser>
        <c:ser>
          <c:idx val="2"/>
          <c:order val="2"/>
          <c:tx>
            <c:strRef>
              <c:f>Foglio2!$J$3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Foglio2!$G$4:$G$7</c:f>
              <c:strCache>
                <c:ptCount val="4"/>
                <c:pt idx="0">
                  <c:v>No mai, ho continuato a lavorare in presenza</c:v>
                </c:pt>
                <c:pt idx="1">
                  <c:v>Sì, ma in forma sporadica e irregolare</c:v>
                </c:pt>
                <c:pt idx="2">
                  <c:v>Sì, in forma regolare alternando a periodi di lavoro in presenza</c:v>
                </c:pt>
                <c:pt idx="3">
                  <c:v>Sì, in forma prevalente</c:v>
                </c:pt>
              </c:strCache>
            </c:strRef>
          </c:cat>
          <c:val>
            <c:numRef>
              <c:f>Foglio2!$J$4:$J$7</c:f>
              <c:numCache>
                <c:formatCode>0.0</c:formatCode>
                <c:ptCount val="4"/>
                <c:pt idx="0">
                  <c:v>16.129032258064516</c:v>
                </c:pt>
                <c:pt idx="1">
                  <c:v>16.7741935483871</c:v>
                </c:pt>
                <c:pt idx="2">
                  <c:v>31.290322580645164</c:v>
                </c:pt>
                <c:pt idx="3">
                  <c:v>35.806451612903231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31-41BD-8B26-934CB6D631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80115320"/>
        <c:axId val="480114336"/>
      </c:barChart>
      <c:catAx>
        <c:axId val="480115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0114336"/>
        <c:crosses val="autoZero"/>
        <c:auto val="1"/>
        <c:lblAlgn val="ctr"/>
        <c:lblOffset val="100"/>
        <c:noMultiLvlLbl val="0"/>
      </c:catAx>
      <c:valAx>
        <c:axId val="48011433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48011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Foglio1!$G$464</c:f>
              <c:strCache>
                <c:ptCount val="1"/>
                <c:pt idx="0">
                  <c:v>Diminuita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Foglio1!$H$463:$J$463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Foglio1!$H$464:$J$464</c:f>
              <c:numCache>
                <c:formatCode>0.0</c:formatCode>
                <c:ptCount val="3"/>
                <c:pt idx="0">
                  <c:v>20.833333333333336</c:v>
                </c:pt>
                <c:pt idx="1">
                  <c:v>10.276679841897234</c:v>
                </c:pt>
                <c:pt idx="2">
                  <c:v>11.960132890365449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6-4BAA-8CDB-8911BC773B3F}"/>
            </c:ext>
          </c:extLst>
        </c:ser>
        <c:ser>
          <c:idx val="1"/>
          <c:order val="1"/>
          <c:tx>
            <c:strRef>
              <c:f>Foglio1!$G$465</c:f>
              <c:strCache>
                <c:ptCount val="1"/>
                <c:pt idx="0">
                  <c:v>Rimasta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Foglio1!$H$463:$J$463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Foglio1!$H$465:$J$465</c:f>
              <c:numCache>
                <c:formatCode>0.0</c:formatCode>
                <c:ptCount val="3"/>
                <c:pt idx="0">
                  <c:v>66.666666666666657</c:v>
                </c:pt>
                <c:pt idx="1">
                  <c:v>55.335968379446641</c:v>
                </c:pt>
                <c:pt idx="2">
                  <c:v>57.142857142857139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A6-4BAA-8CDB-8911BC773B3F}"/>
            </c:ext>
          </c:extLst>
        </c:ser>
        <c:ser>
          <c:idx val="2"/>
          <c:order val="2"/>
          <c:tx>
            <c:strRef>
              <c:f>Foglio1!$G$466</c:f>
              <c:strCache>
                <c:ptCount val="1"/>
                <c:pt idx="0">
                  <c:v>Aumentata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Foglio1!$H$463:$J$463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Foglio1!$H$466:$J$466</c:f>
              <c:numCache>
                <c:formatCode>0.0</c:formatCode>
                <c:ptCount val="3"/>
                <c:pt idx="0">
                  <c:v>12.5</c:v>
                </c:pt>
                <c:pt idx="1">
                  <c:v>34.387351778656125</c:v>
                </c:pt>
                <c:pt idx="2">
                  <c:v>30.897009966777411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A6-4BAA-8CDB-8911BC773B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547331904"/>
        <c:axId val="547327640"/>
      </c:barChart>
      <c:catAx>
        <c:axId val="54733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47327640"/>
        <c:crosses val="autoZero"/>
        <c:auto val="1"/>
        <c:lblAlgn val="ctr"/>
        <c:lblOffset val="100"/>
        <c:noMultiLvlLbl val="0"/>
      </c:catAx>
      <c:valAx>
        <c:axId val="547327640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4733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Foglio1!$G$540</c:f>
              <c:strCache>
                <c:ptCount val="1"/>
                <c:pt idx="0">
                  <c:v>Diminuita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Foglio1!$H$539:$J$539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Foglio1!$H$540:$J$540</c:f>
              <c:numCache>
                <c:formatCode>0.0</c:formatCode>
                <c:ptCount val="3"/>
                <c:pt idx="0">
                  <c:v>4.2553191489361701</c:v>
                </c:pt>
                <c:pt idx="1">
                  <c:v>9.7560975609756095</c:v>
                </c:pt>
                <c:pt idx="2">
                  <c:v>8.8737201365187719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0-40F2-9925-9AA6587653D2}"/>
            </c:ext>
          </c:extLst>
        </c:ser>
        <c:ser>
          <c:idx val="1"/>
          <c:order val="1"/>
          <c:tx>
            <c:strRef>
              <c:f>Foglio1!$G$541</c:f>
              <c:strCache>
                <c:ptCount val="1"/>
                <c:pt idx="0">
                  <c:v>Rimasta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Foglio1!$H$539:$J$539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Foglio1!$H$541:$J$541</c:f>
              <c:numCache>
                <c:formatCode>0.0</c:formatCode>
                <c:ptCount val="3"/>
                <c:pt idx="0">
                  <c:v>76.59574468085107</c:v>
                </c:pt>
                <c:pt idx="1">
                  <c:v>52.032520325203258</c:v>
                </c:pt>
                <c:pt idx="2">
                  <c:v>55.972696245733786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00-40F2-9925-9AA6587653D2}"/>
            </c:ext>
          </c:extLst>
        </c:ser>
        <c:ser>
          <c:idx val="2"/>
          <c:order val="2"/>
          <c:tx>
            <c:strRef>
              <c:f>Foglio1!$G$542</c:f>
              <c:strCache>
                <c:ptCount val="1"/>
                <c:pt idx="0">
                  <c:v>Aumentata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Foglio1!$H$539:$J$539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Foglio1!$H$542:$J$542</c:f>
              <c:numCache>
                <c:formatCode>0.0</c:formatCode>
                <c:ptCount val="3"/>
                <c:pt idx="0">
                  <c:v>19.148936170212767</c:v>
                </c:pt>
                <c:pt idx="1">
                  <c:v>38.211382113821138</c:v>
                </c:pt>
                <c:pt idx="2">
                  <c:v>35.153583617747444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00-40F2-9925-9AA6587653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557189176"/>
        <c:axId val="557188192"/>
      </c:barChart>
      <c:catAx>
        <c:axId val="557189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57188192"/>
        <c:crosses val="autoZero"/>
        <c:auto val="1"/>
        <c:lblAlgn val="ctr"/>
        <c:lblOffset val="100"/>
        <c:noMultiLvlLbl val="0"/>
      </c:catAx>
      <c:valAx>
        <c:axId val="557188192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57189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26135454181672"/>
          <c:y val="5.0925925925925923E-2"/>
          <c:w val="0.85290178571428577"/>
          <c:h val="0.8124671916010498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Foglio1!$G$549</c:f>
              <c:strCache>
                <c:ptCount val="1"/>
                <c:pt idx="0">
                  <c:v>Peggiorata (si dorme peggio, meno)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Foglio1!$H$548:$J$548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Foglio1!$H$549:$J$549</c:f>
              <c:numCache>
                <c:formatCode>0.0</c:formatCode>
                <c:ptCount val="3"/>
                <c:pt idx="0">
                  <c:v>35.652173913043477</c:v>
                </c:pt>
                <c:pt idx="1">
                  <c:v>44.559585492227974</c:v>
                </c:pt>
                <c:pt idx="2">
                  <c:v>41.233766233766232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5-47D5-907E-07534895B9A3}"/>
            </c:ext>
          </c:extLst>
        </c:ser>
        <c:ser>
          <c:idx val="1"/>
          <c:order val="1"/>
          <c:tx>
            <c:strRef>
              <c:f>Foglio1!$G$550</c:f>
              <c:strCache>
                <c:ptCount val="1"/>
                <c:pt idx="0">
                  <c:v>Rimasta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Foglio1!$H$548:$J$548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Foglio1!$H$550:$J$550</c:f>
              <c:numCache>
                <c:formatCode>0.0</c:formatCode>
                <c:ptCount val="3"/>
                <c:pt idx="0">
                  <c:v>44.347826086956523</c:v>
                </c:pt>
                <c:pt idx="1">
                  <c:v>36.787564766839374</c:v>
                </c:pt>
                <c:pt idx="2">
                  <c:v>39.61038961038961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B5-47D5-907E-07534895B9A3}"/>
            </c:ext>
          </c:extLst>
        </c:ser>
        <c:ser>
          <c:idx val="2"/>
          <c:order val="2"/>
          <c:tx>
            <c:strRef>
              <c:f>Foglio1!$G$551</c:f>
              <c:strCache>
                <c:ptCount val="1"/>
                <c:pt idx="0">
                  <c:v>Migliorata (si dorme meglio, di più)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Foglio1!$H$548:$J$548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Foglio1!$H$551:$J$551</c:f>
              <c:numCache>
                <c:formatCode>0.0</c:formatCode>
                <c:ptCount val="3"/>
                <c:pt idx="0">
                  <c:v>20</c:v>
                </c:pt>
                <c:pt idx="1">
                  <c:v>18.652849740932641</c:v>
                </c:pt>
                <c:pt idx="2">
                  <c:v>19.155844155844157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B5-47D5-907E-07534895B9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585538264"/>
        <c:axId val="585530064"/>
      </c:barChart>
      <c:catAx>
        <c:axId val="585538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5530064"/>
        <c:crosses val="autoZero"/>
        <c:auto val="1"/>
        <c:lblAlgn val="ctr"/>
        <c:lblOffset val="100"/>
        <c:noMultiLvlLbl val="0"/>
      </c:catAx>
      <c:valAx>
        <c:axId val="585530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8553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347763347763348E-2"/>
          <c:y val="0.89409667541557303"/>
          <c:w val="0.9778860028860029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Foglio1!$G$615</c:f>
              <c:strCache>
                <c:ptCount val="1"/>
                <c:pt idx="0">
                  <c:v>Peggiorata (si dorme peggio, meno)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Foglio1!$H$614:$J$614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Foglio1!$H$615:$J$615</c:f>
              <c:numCache>
                <c:formatCode>0.0</c:formatCode>
                <c:ptCount val="3"/>
                <c:pt idx="0">
                  <c:v>46.938775510204081</c:v>
                </c:pt>
                <c:pt idx="1">
                  <c:v>40.310077519379846</c:v>
                </c:pt>
                <c:pt idx="2">
                  <c:v>41.368078175895768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C-45EC-825A-38A6C86B604A}"/>
            </c:ext>
          </c:extLst>
        </c:ser>
        <c:ser>
          <c:idx val="1"/>
          <c:order val="1"/>
          <c:tx>
            <c:strRef>
              <c:f>Foglio1!$G$616</c:f>
              <c:strCache>
                <c:ptCount val="1"/>
                <c:pt idx="0">
                  <c:v>Rimasta uguale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Foglio1!$H$614:$J$614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Foglio1!$H$616:$J$616</c:f>
              <c:numCache>
                <c:formatCode>0.0</c:formatCode>
                <c:ptCount val="3"/>
                <c:pt idx="0">
                  <c:v>48.979591836734691</c:v>
                </c:pt>
                <c:pt idx="1">
                  <c:v>37.984496124031011</c:v>
                </c:pt>
                <c:pt idx="2">
                  <c:v>39.739413680781759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DC-45EC-825A-38A6C86B604A}"/>
            </c:ext>
          </c:extLst>
        </c:ser>
        <c:ser>
          <c:idx val="2"/>
          <c:order val="2"/>
          <c:tx>
            <c:strRef>
              <c:f>Foglio1!$G$617</c:f>
              <c:strCache>
                <c:ptCount val="1"/>
                <c:pt idx="0">
                  <c:v>Migliorata (si dorme meglio, di più)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Foglio1!$H$614:$J$614</c:f>
              <c:strCache>
                <c:ptCount val="3"/>
                <c:pt idx="0">
                  <c:v>No, ho lavorato in presenza</c:v>
                </c:pt>
                <c:pt idx="1">
                  <c:v>Sì, ho fatto ricorso al lavoro a distanza</c:v>
                </c:pt>
                <c:pt idx="2">
                  <c:v>Totale</c:v>
                </c:pt>
              </c:strCache>
            </c:strRef>
          </c:cat>
          <c:val>
            <c:numRef>
              <c:f>Foglio1!$H$617:$J$617</c:f>
              <c:numCache>
                <c:formatCode>0.0</c:formatCode>
                <c:ptCount val="3"/>
                <c:pt idx="0">
                  <c:v>4.0816326530612246</c:v>
                </c:pt>
                <c:pt idx="1">
                  <c:v>21.705426356589147</c:v>
                </c:pt>
                <c:pt idx="2">
                  <c:v>18.892508143322477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DC-45EC-825A-38A6C86B60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45636680"/>
        <c:axId val="245635040"/>
      </c:barChart>
      <c:catAx>
        <c:axId val="245636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635040"/>
        <c:crosses val="autoZero"/>
        <c:auto val="1"/>
        <c:lblAlgn val="ctr"/>
        <c:lblOffset val="100"/>
        <c:noMultiLvlLbl val="0"/>
      </c:catAx>
      <c:valAx>
        <c:axId val="245635040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45636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65343915343917"/>
          <c:y val="5.0925925925925923E-2"/>
          <c:w val="0.78194391534391539"/>
          <c:h val="0.777728565179352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Foglio1!$F$626</c:f>
              <c:strCache>
                <c:ptCount val="1"/>
                <c:pt idx="0">
                  <c:v>Faccio meno attività fisica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Foglio1!$G$625:$I$625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Foglio1!$G$626:$I$626</c:f>
              <c:numCache>
                <c:formatCode>0.0</c:formatCode>
                <c:ptCount val="3"/>
                <c:pt idx="0">
                  <c:v>58.260869565217391</c:v>
                </c:pt>
                <c:pt idx="1">
                  <c:v>54.404145077720209</c:v>
                </c:pt>
                <c:pt idx="2">
                  <c:v>55.844155844155843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C-409E-8523-841EE74F8C1C}"/>
            </c:ext>
          </c:extLst>
        </c:ser>
        <c:ser>
          <c:idx val="1"/>
          <c:order val="1"/>
          <c:tx>
            <c:strRef>
              <c:f>Foglio1!$F$627</c:f>
              <c:strCache>
                <c:ptCount val="1"/>
                <c:pt idx="0">
                  <c:v>È rimasta uguale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Foglio1!$G$625:$I$625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Foglio1!$G$627:$I$627</c:f>
              <c:numCache>
                <c:formatCode>0.0</c:formatCode>
                <c:ptCount val="3"/>
                <c:pt idx="0">
                  <c:v>26.086956521739129</c:v>
                </c:pt>
                <c:pt idx="1">
                  <c:v>30.051813471502591</c:v>
                </c:pt>
                <c:pt idx="2">
                  <c:v>28.571428571428569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1C-409E-8523-841EE74F8C1C}"/>
            </c:ext>
          </c:extLst>
        </c:ser>
        <c:ser>
          <c:idx val="2"/>
          <c:order val="2"/>
          <c:tx>
            <c:strRef>
              <c:f>Foglio1!$F$628</c:f>
              <c:strCache>
                <c:ptCount val="1"/>
                <c:pt idx="0">
                  <c:v>Faccio più attività fisica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Foglio1!$G$625:$I$625</c:f>
              <c:strCache>
                <c:ptCount val="3"/>
                <c:pt idx="0">
                  <c:v>Maschio</c:v>
                </c:pt>
                <c:pt idx="1">
                  <c:v>Femmina</c:v>
                </c:pt>
                <c:pt idx="2">
                  <c:v>Totale</c:v>
                </c:pt>
              </c:strCache>
            </c:strRef>
          </c:cat>
          <c:val>
            <c:numRef>
              <c:f>Foglio1!$G$628:$I$628</c:f>
              <c:numCache>
                <c:formatCode>0.0</c:formatCode>
                <c:ptCount val="3"/>
                <c:pt idx="0">
                  <c:v>15.65217391304348</c:v>
                </c:pt>
                <c:pt idx="1">
                  <c:v>15.544041450777202</c:v>
                </c:pt>
                <c:pt idx="2">
                  <c:v>15.584415584415584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1C-409E-8523-841EE74F8C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585559256"/>
        <c:axId val="585555648"/>
      </c:barChart>
      <c:catAx>
        <c:axId val="585559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5555648"/>
        <c:crosses val="autoZero"/>
        <c:auto val="1"/>
        <c:lblAlgn val="ctr"/>
        <c:lblOffset val="100"/>
        <c:noMultiLvlLbl val="0"/>
      </c:catAx>
      <c:valAx>
        <c:axId val="5855556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85559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739166666666667E-2"/>
          <c:y val="0.82812335958005245"/>
          <c:w val="0.97400777777777781"/>
          <c:h val="0.17187664041994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76862-8009-4AF3-B22C-A2194F54BBB2}" type="datetimeFigureOut">
              <a:rPr lang="it-IT" smtClean="0"/>
              <a:pPr/>
              <a:t>04/10/2021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22DBB-3AD2-4640-9CBB-925DDADFB7C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99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22DBB-3AD2-4640-9CBB-925DDADFB7C0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290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22DBB-3AD2-4640-9CBB-925DDADFB7C0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261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22DBB-3AD2-4640-9CBB-925DDADFB7C0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329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22DBB-3AD2-4640-9CBB-925DDADFB7C0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78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22DBB-3AD2-4640-9CBB-925DDADFB7C0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396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22DBB-3AD2-4640-9CBB-925DDADFB7C0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35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22DBB-3AD2-4640-9CBB-925DDADFB7C0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5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22DBB-3AD2-4640-9CBB-925DDADFB7C0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391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22DBB-3AD2-4640-9CBB-925DDADFB7C0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015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22DBB-3AD2-4640-9CBB-925DDADFB7C0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348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22DBB-3AD2-4640-9CBB-925DDADFB7C0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635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22DBB-3AD2-4640-9CBB-925DDADFB7C0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292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22DBB-3AD2-4640-9CBB-925DDADFB7C0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825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22DBB-3AD2-4640-9CBB-925DDADFB7C0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41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F9BB2333-0454-4494-92FF-1D798F3B985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8368" y="4113082"/>
            <a:ext cx="1872208" cy="72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2F8D17-316B-4587-BBFF-F9CFB81086D9}"/>
              </a:ext>
            </a:extLst>
          </p:cNvPr>
          <p:cNvSpPr txBox="1"/>
          <p:nvPr/>
        </p:nvSpPr>
        <p:spPr>
          <a:xfrm>
            <a:off x="712516" y="534773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cura di Davide Dazzi</a:t>
            </a:r>
          </a:p>
          <a:p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Ires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Emilia-Romagna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0DC213C-488B-4916-AE60-8238619820ED}"/>
              </a:ext>
            </a:extLst>
          </p:cNvPr>
          <p:cNvSpPr txBox="1">
            <a:spLocks/>
          </p:cNvSpPr>
          <p:nvPr/>
        </p:nvSpPr>
        <p:spPr>
          <a:xfrm>
            <a:off x="5951984" y="2236238"/>
            <a:ext cx="5976664" cy="1624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400" b="1" dirty="0">
                <a:solidFill>
                  <a:srgbClr val="C00000"/>
                </a:solidFill>
                <a:cs typeface="Times New Roman" panose="02020603050405020304" pitchFamily="18" charset="0"/>
              </a:rPr>
              <a:t>SMART WORK </a:t>
            </a:r>
          </a:p>
          <a:p>
            <a:r>
              <a:rPr lang="it-IT" sz="3400" b="1" dirty="0">
                <a:solidFill>
                  <a:srgbClr val="C00000"/>
                </a:solidFill>
                <a:cs typeface="Times New Roman" panose="02020603050405020304" pitchFamily="18" charset="0"/>
              </a:rPr>
              <a:t>E GLI STILI DI VITA</a:t>
            </a:r>
            <a:endParaRPr lang="it-IT" sz="3400" b="1" dirty="0">
              <a:solidFill>
                <a:srgbClr val="C00000"/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58A9D2C-6BD7-4ACC-A8A8-09B7C7158479}"/>
              </a:ext>
            </a:extLst>
          </p:cNvPr>
          <p:cNvCxnSpPr/>
          <p:nvPr/>
        </p:nvCxnSpPr>
        <p:spPr>
          <a:xfrm>
            <a:off x="623392" y="5157192"/>
            <a:ext cx="10801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Elemento grafico 12" descr="Lente di ingrandimento">
            <a:extLst>
              <a:ext uri="{FF2B5EF4-FFF2-40B4-BE49-F238E27FC236}">
                <a16:creationId xmlns:a16="http://schemas.microsoft.com/office/drawing/2014/main" id="{4AFB4981-3ADF-4629-B2D7-8DDFB3385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187140" y="3897049"/>
            <a:ext cx="936104" cy="93610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2F6A074-A0FD-4E16-90D3-74318A4423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304" y="253494"/>
            <a:ext cx="3024336" cy="83169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96431A8-5873-41B9-AB00-23C78B7F2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516" y="220635"/>
            <a:ext cx="1336158" cy="133615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1D0C89C-2F8B-4077-9BEF-DF7E483933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614" y="1495742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9C62C91-0353-4AB6-B2C5-004507416CB1}"/>
              </a:ext>
            </a:extLst>
          </p:cNvPr>
          <p:cNvSpPr txBox="1">
            <a:spLocks/>
          </p:cNvSpPr>
          <p:nvPr/>
        </p:nvSpPr>
        <p:spPr bwMode="auto">
          <a:xfrm>
            <a:off x="0" y="328767"/>
            <a:ext cx="12192000" cy="7596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ysClr val="window" lastClr="FFFFFF"/>
                </a:solidFill>
                <a:latin typeface="Calibri Light"/>
              </a:rPr>
              <a:t>Pandemia, propensione al consumo </a:t>
            </a:r>
            <a:r>
              <a:rPr lang="it-IT" sz="3600">
                <a:solidFill>
                  <a:sysClr val="window" lastClr="FFFFFF"/>
                </a:solidFill>
                <a:latin typeface="Calibri Light"/>
              </a:rPr>
              <a:t>e acquisti on line</a:t>
            </a:r>
            <a:endParaRPr lang="it-IT" sz="3600" dirty="0">
              <a:solidFill>
                <a:sysClr val="window" lastClr="FFFFFF"/>
              </a:solidFill>
              <a:latin typeface="Calibri Ligh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C094B6-670B-446B-8421-D2C6EA2E5D4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2400" y="6492875"/>
            <a:ext cx="423609" cy="1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94B7BF88-2351-4E7F-B0A7-6A16516EA651}"/>
              </a:ext>
            </a:extLst>
          </p:cNvPr>
          <p:cNvSpPr txBox="1">
            <a:spLocks/>
          </p:cNvSpPr>
          <p:nvPr/>
        </p:nvSpPr>
        <p:spPr>
          <a:xfrm>
            <a:off x="185992" y="1268760"/>
            <a:ext cx="4157586" cy="5416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Per il </a:t>
            </a:r>
            <a:r>
              <a:rPr lang="it-IT" sz="1600" b="1" dirty="0"/>
              <a:t>52,5% </a:t>
            </a:r>
            <a:r>
              <a:rPr lang="it-IT" sz="1600" dirty="0"/>
              <a:t>del campione con la pandemia la </a:t>
            </a:r>
            <a:r>
              <a:rPr lang="it-IT" sz="1600" b="1" dirty="0">
                <a:solidFill>
                  <a:srgbClr val="FF0000"/>
                </a:solidFill>
              </a:rPr>
              <a:t>propensione al consumo </a:t>
            </a:r>
            <a:r>
              <a:rPr lang="it-IT" sz="1600" dirty="0"/>
              <a:t>(frequenza e quantità degli acquisti) è diminuita con percentuali più alte per le donne: 58,4% a fronte del 42,5% maschile</a:t>
            </a:r>
          </a:p>
          <a:p>
            <a:pPr marL="0" indent="0">
              <a:spcBef>
                <a:spcPts val="0"/>
              </a:spcBef>
              <a:buNone/>
            </a:pPr>
            <a:endParaRPr lang="it-IT" sz="8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Allo stesso tempo, il </a:t>
            </a:r>
            <a:r>
              <a:rPr lang="it-IT" sz="1600" b="1" dirty="0"/>
              <a:t>63,9%</a:t>
            </a:r>
            <a:r>
              <a:rPr lang="it-IT" sz="1600" dirty="0"/>
              <a:t> del campione registra un aumento degli </a:t>
            </a:r>
            <a:r>
              <a:rPr lang="it-IT" sz="1600" b="1" dirty="0">
                <a:solidFill>
                  <a:srgbClr val="FF0000"/>
                </a:solidFill>
              </a:rPr>
              <a:t>acquisti on line </a:t>
            </a:r>
            <a:r>
              <a:rPr lang="it-IT" sz="1600" dirty="0"/>
              <a:t>(e commerce) con percentuali superiori sempre per le donne. Gli acquisti on line aumentano anche se la propensione al consumo in generale diminuisce: </a:t>
            </a:r>
            <a:r>
              <a:rPr lang="it-IT" sz="1600" b="1" dirty="0"/>
              <a:t>gli acquisti on line sono sostitutivi</a:t>
            </a:r>
            <a:endParaRPr lang="it-IT" sz="1600" dirty="0"/>
          </a:p>
          <a:p>
            <a:pPr marL="0" indent="0">
              <a:spcBef>
                <a:spcPts val="0"/>
              </a:spcBef>
              <a:buNone/>
            </a:pPr>
            <a:endParaRPr lang="it-IT" sz="8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L’esperienza di </a:t>
            </a:r>
            <a:r>
              <a:rPr lang="it-IT" sz="1600" b="1" dirty="0"/>
              <a:t>smart work </a:t>
            </a:r>
            <a:r>
              <a:rPr lang="it-IT" sz="1600" b="1" dirty="0">
                <a:solidFill>
                  <a:srgbClr val="FF0000"/>
                </a:solidFill>
              </a:rPr>
              <a:t>non </a:t>
            </a:r>
            <a:r>
              <a:rPr lang="it-IT" sz="1600" dirty="0"/>
              <a:t>sembra </a:t>
            </a:r>
            <a:r>
              <a:rPr lang="it-IT" sz="1600" b="1" dirty="0">
                <a:solidFill>
                  <a:srgbClr val="FF0000"/>
                </a:solidFill>
              </a:rPr>
              <a:t>impattare</a:t>
            </a:r>
            <a:r>
              <a:rPr lang="it-IT" sz="1600" dirty="0"/>
              <a:t> sulla </a:t>
            </a:r>
            <a:r>
              <a:rPr lang="it-IT" sz="1600" b="1" dirty="0"/>
              <a:t>propensione al consumo </a:t>
            </a:r>
            <a:r>
              <a:rPr lang="it-IT" sz="1600" dirty="0"/>
              <a:t>in generale mentre sembra </a:t>
            </a:r>
            <a:r>
              <a:rPr lang="it-IT" sz="1600" b="1" dirty="0">
                <a:solidFill>
                  <a:srgbClr val="FF0000"/>
                </a:solidFill>
              </a:rPr>
              <a:t>favorire </a:t>
            </a:r>
            <a:r>
              <a:rPr lang="it-IT" sz="1600" b="1" dirty="0" err="1">
                <a:solidFill>
                  <a:srgbClr val="FF0000"/>
                </a:solidFill>
              </a:rPr>
              <a:t>l’e</a:t>
            </a:r>
            <a:r>
              <a:rPr lang="it-IT" sz="1600" b="1" dirty="0">
                <a:solidFill>
                  <a:srgbClr val="FF0000"/>
                </a:solidFill>
              </a:rPr>
              <a:t> commerce</a:t>
            </a:r>
            <a:r>
              <a:rPr lang="it-IT" sz="1600" dirty="0"/>
              <a:t>: per gli smart-workers gli acquisti on line aumentano nel 65,3% dei casi a fronte del 55,3% per chi lavora in presenza</a:t>
            </a:r>
          </a:p>
          <a:p>
            <a:pPr marL="0" indent="0">
              <a:spcBef>
                <a:spcPts val="0"/>
              </a:spcBef>
              <a:buNone/>
            </a:pPr>
            <a:endParaRPr lang="it-IT" sz="8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A chi registra un aumento della </a:t>
            </a:r>
            <a:r>
              <a:rPr lang="it-IT" sz="1600" b="1" dirty="0"/>
              <a:t>qualità del cibo </a:t>
            </a:r>
            <a:r>
              <a:rPr lang="it-IT" sz="1600" dirty="0"/>
              <a:t>non corrisponde necessariamente un aumento della </a:t>
            </a:r>
            <a:r>
              <a:rPr lang="it-IT" sz="1600" b="1" dirty="0">
                <a:solidFill>
                  <a:srgbClr val="FF0000"/>
                </a:solidFill>
              </a:rPr>
              <a:t>propensione al consumo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7D6DEB-68BC-4CBE-AD2E-7E556A370989}"/>
              </a:ext>
            </a:extLst>
          </p:cNvPr>
          <p:cNvSpPr txBox="1"/>
          <p:nvPr/>
        </p:nvSpPr>
        <p:spPr>
          <a:xfrm>
            <a:off x="4521996" y="1124744"/>
            <a:ext cx="391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Trasformazioni della propensione al consumo in generale</a:t>
            </a:r>
          </a:p>
          <a:p>
            <a:pPr algn="ctr"/>
            <a:r>
              <a:rPr lang="it-IT" sz="1200" dirty="0"/>
              <a:t>(per genere, quota %)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51F6692F-E292-49AF-AB81-8B31964372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486033"/>
              </p:ext>
            </p:extLst>
          </p:nvPr>
        </p:nvGraphicFramePr>
        <p:xfrm>
          <a:off x="4439816" y="1572982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E9C9701-560B-485F-AD0A-34CFE9DD4882}"/>
              </a:ext>
            </a:extLst>
          </p:cNvPr>
          <p:cNvSpPr txBox="1"/>
          <p:nvPr/>
        </p:nvSpPr>
        <p:spPr>
          <a:xfrm>
            <a:off x="8277736" y="1124744"/>
            <a:ext cx="391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Trasformazioni della propensione all’acquisto on line</a:t>
            </a:r>
          </a:p>
          <a:p>
            <a:pPr algn="ctr"/>
            <a:r>
              <a:rPr lang="it-IT" sz="1200" dirty="0"/>
              <a:t>(per genere, quota %)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906AD353-11FB-48C0-BE8A-125C4BAA03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253485"/>
              </p:ext>
            </p:extLst>
          </p:nvPr>
        </p:nvGraphicFramePr>
        <p:xfrm>
          <a:off x="8413581" y="1572982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4B3DCEF8-3C89-49FB-8EAE-14AA38AA32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740167"/>
              </p:ext>
            </p:extLst>
          </p:nvPr>
        </p:nvGraphicFramePr>
        <p:xfrm>
          <a:off x="4439816" y="4444715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4434A83-D819-4540-8716-BC277D9FA714}"/>
              </a:ext>
            </a:extLst>
          </p:cNvPr>
          <p:cNvSpPr txBox="1"/>
          <p:nvPr/>
        </p:nvSpPr>
        <p:spPr>
          <a:xfrm>
            <a:off x="4521996" y="3974247"/>
            <a:ext cx="391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Trasformazioni della propensione al consumo in generale</a:t>
            </a:r>
          </a:p>
          <a:p>
            <a:pPr algn="ctr"/>
            <a:r>
              <a:rPr lang="it-IT" sz="1200" dirty="0"/>
              <a:t>(per esperienza di smart work, quota %)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74297D5-D41C-4CE1-9871-27BD246E7A21}"/>
              </a:ext>
            </a:extLst>
          </p:cNvPr>
          <p:cNvSpPr txBox="1"/>
          <p:nvPr/>
        </p:nvSpPr>
        <p:spPr>
          <a:xfrm>
            <a:off x="8413581" y="3974246"/>
            <a:ext cx="391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Trasformazioni della propensione all’acquisto on line</a:t>
            </a:r>
          </a:p>
          <a:p>
            <a:pPr algn="ctr"/>
            <a:r>
              <a:rPr lang="it-IT" sz="1200" dirty="0"/>
              <a:t>(per esperienza di smart work, quota %)</a:t>
            </a:r>
          </a:p>
        </p:txBody>
      </p:sp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4FB0F027-0DC3-44C3-91E2-B47E20CB29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317047"/>
              </p:ext>
            </p:extLst>
          </p:nvPr>
        </p:nvGraphicFramePr>
        <p:xfrm>
          <a:off x="8390764" y="4477576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5794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9C62C91-0353-4AB6-B2C5-004507416CB1}"/>
              </a:ext>
            </a:extLst>
          </p:cNvPr>
          <p:cNvSpPr txBox="1">
            <a:spLocks/>
          </p:cNvSpPr>
          <p:nvPr/>
        </p:nvSpPr>
        <p:spPr bwMode="auto">
          <a:xfrm>
            <a:off x="0" y="328767"/>
            <a:ext cx="12192000" cy="7596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ysClr val="window" lastClr="FFFFFF"/>
                </a:solidFill>
                <a:latin typeface="Calibri Light"/>
              </a:rPr>
              <a:t>Pandemia e le relazioni familiari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C094B6-670B-446B-8421-D2C6EA2E5D4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2400" y="6492875"/>
            <a:ext cx="423609" cy="1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94B7BF88-2351-4E7F-B0A7-6A16516EA651}"/>
              </a:ext>
            </a:extLst>
          </p:cNvPr>
          <p:cNvSpPr txBox="1">
            <a:spLocks/>
          </p:cNvSpPr>
          <p:nvPr/>
        </p:nvSpPr>
        <p:spPr>
          <a:xfrm>
            <a:off x="185991" y="1210408"/>
            <a:ext cx="4109808" cy="54749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Nel corso della pandemia, </a:t>
            </a:r>
            <a:r>
              <a:rPr lang="it-IT" sz="1600" b="1" dirty="0"/>
              <a:t>le relazioni con i conviventi </a:t>
            </a:r>
            <a:r>
              <a:rPr lang="it-IT" sz="1600" dirty="0"/>
              <a:t>(famigliari, parenti, amici…) sono </a:t>
            </a:r>
            <a:r>
              <a:rPr lang="it-IT" sz="1600" b="1" dirty="0">
                <a:solidFill>
                  <a:srgbClr val="FF0000"/>
                </a:solidFill>
              </a:rPr>
              <a:t>peggiorate</a:t>
            </a:r>
            <a:r>
              <a:rPr lang="it-IT" sz="1600" dirty="0"/>
              <a:t> nel 34% dei casi e </a:t>
            </a:r>
            <a:r>
              <a:rPr lang="it-IT" sz="1600" b="1" dirty="0">
                <a:solidFill>
                  <a:srgbClr val="FF0000"/>
                </a:solidFill>
              </a:rPr>
              <a:t>migliorate</a:t>
            </a:r>
            <a:r>
              <a:rPr lang="it-IT" sz="1600" dirty="0"/>
              <a:t> nel 22,8%.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Le </a:t>
            </a:r>
            <a:r>
              <a:rPr lang="it-IT" sz="1600" b="1" dirty="0"/>
              <a:t>donne</a:t>
            </a:r>
            <a:r>
              <a:rPr lang="it-IT" sz="1600" dirty="0"/>
              <a:t> e </a:t>
            </a:r>
            <a:r>
              <a:rPr lang="it-IT" sz="1600" b="1" dirty="0"/>
              <a:t>chi ha almeno la laurea </a:t>
            </a:r>
            <a:r>
              <a:rPr lang="it-IT" sz="1600" dirty="0"/>
              <a:t>mostrano quote più alte di chi ha vissuto un </a:t>
            </a:r>
            <a:r>
              <a:rPr lang="it-IT" sz="1600" b="1" dirty="0">
                <a:solidFill>
                  <a:srgbClr val="FF0000"/>
                </a:solidFill>
              </a:rPr>
              <a:t>miglioramento </a:t>
            </a:r>
            <a:r>
              <a:rPr lang="it-IT" sz="1600" dirty="0"/>
              <a:t>delle relazioni personali con i conviventi mentre la quota di chi ha vissuto un peggioramento rimane pressoché costante per tutte le variabili anagrafiche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Lo </a:t>
            </a:r>
            <a:r>
              <a:rPr lang="it-IT" sz="1600" b="1" dirty="0"/>
              <a:t>smart work </a:t>
            </a:r>
            <a:r>
              <a:rPr lang="it-IT" sz="1600" dirty="0"/>
              <a:t>non sembra tanto ridurre le quote di chi vive un peggioramento delle relazioni personali </a:t>
            </a:r>
            <a:r>
              <a:rPr lang="it-IT" sz="1600" b="1" dirty="0"/>
              <a:t>quanto aumentare quelle di chi vive un miglioramento</a:t>
            </a:r>
            <a:r>
              <a:rPr lang="it-IT" sz="1600" dirty="0"/>
              <a:t>. La </a:t>
            </a:r>
            <a:r>
              <a:rPr lang="it-IT" sz="1600" b="1" dirty="0">
                <a:solidFill>
                  <a:srgbClr val="FF0000"/>
                </a:solidFill>
              </a:rPr>
              <a:t>capacità conciliativa</a:t>
            </a:r>
            <a:r>
              <a:rPr lang="it-IT" sz="1600" dirty="0"/>
              <a:t> propria del lavoro agile sembra offrire </a:t>
            </a:r>
            <a:r>
              <a:rPr lang="it-IT" sz="1600" b="1" dirty="0"/>
              <a:t>maggiori strumenti di gestione delle relazioni familiari</a:t>
            </a:r>
            <a:r>
              <a:rPr lang="it-IT" sz="1600" dirty="0"/>
              <a:t>: solo il 10,6% di chi lavora in presenza ha vissuto un miglioramento delle relazioni familiari a fronte del 25,2% di chi ha avuto esperienze di smart work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7D6DEB-68BC-4CBE-AD2E-7E556A370989}"/>
              </a:ext>
            </a:extLst>
          </p:cNvPr>
          <p:cNvSpPr txBox="1"/>
          <p:nvPr/>
        </p:nvSpPr>
        <p:spPr>
          <a:xfrm>
            <a:off x="4619836" y="1263395"/>
            <a:ext cx="325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Impatto su relazioni con conviventi </a:t>
            </a:r>
          </a:p>
          <a:p>
            <a:pPr algn="ctr"/>
            <a:r>
              <a:rPr lang="it-IT" sz="1200" dirty="0"/>
              <a:t>(per genere, quota %)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76612BDA-5E61-4FA7-932F-4B9E7A531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740702"/>
              </p:ext>
            </p:extLst>
          </p:nvPr>
        </p:nvGraphicFramePr>
        <p:xfrm>
          <a:off x="4339100" y="1662444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16011D80-DEB1-4E50-A802-92448BD06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609495"/>
              </p:ext>
            </p:extLst>
          </p:nvPr>
        </p:nvGraphicFramePr>
        <p:xfrm>
          <a:off x="8194204" y="1701048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E55332B-7310-42FD-97F9-4D1A265E5F14}"/>
              </a:ext>
            </a:extLst>
          </p:cNvPr>
          <p:cNvSpPr txBox="1"/>
          <p:nvPr/>
        </p:nvSpPr>
        <p:spPr>
          <a:xfrm>
            <a:off x="8688288" y="1244757"/>
            <a:ext cx="325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Impatto su relazioni con conviventi </a:t>
            </a:r>
          </a:p>
          <a:p>
            <a:pPr algn="ctr"/>
            <a:r>
              <a:rPr lang="it-IT" sz="1200" dirty="0"/>
              <a:t>(per titolo di studio, quota %)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8A3479E-E07E-4A73-94F2-9D67B96838CF}"/>
              </a:ext>
            </a:extLst>
          </p:cNvPr>
          <p:cNvSpPr txBox="1"/>
          <p:nvPr/>
        </p:nvSpPr>
        <p:spPr>
          <a:xfrm>
            <a:off x="6568938" y="3993410"/>
            <a:ext cx="325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Impatto su relazioni con conviventi </a:t>
            </a:r>
          </a:p>
          <a:p>
            <a:pPr algn="ctr"/>
            <a:r>
              <a:rPr lang="it-IT" sz="1200" dirty="0"/>
              <a:t>(per esperienza di smart work, quota %)</a:t>
            </a: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1C679ACE-6C63-482C-8705-BC49081A81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415583"/>
              </p:ext>
            </p:extLst>
          </p:nvPr>
        </p:nvGraphicFramePr>
        <p:xfrm>
          <a:off x="4582000" y="4459919"/>
          <a:ext cx="72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5437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9C62C91-0353-4AB6-B2C5-004507416CB1}"/>
              </a:ext>
            </a:extLst>
          </p:cNvPr>
          <p:cNvSpPr txBox="1">
            <a:spLocks/>
          </p:cNvSpPr>
          <p:nvPr/>
        </p:nvSpPr>
        <p:spPr bwMode="auto">
          <a:xfrm>
            <a:off x="0" y="328767"/>
            <a:ext cx="12192000" cy="7596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ysClr val="window" lastClr="FFFFFF"/>
                </a:solidFill>
                <a:latin typeface="Calibri Light"/>
              </a:rPr>
              <a:t>La pandemia e la qualità della vita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C094B6-670B-446B-8421-D2C6EA2E5D4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2400" y="6492875"/>
            <a:ext cx="423609" cy="1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94B7BF88-2351-4E7F-B0A7-6A16516EA651}"/>
              </a:ext>
            </a:extLst>
          </p:cNvPr>
          <p:cNvSpPr txBox="1">
            <a:spLocks/>
          </p:cNvSpPr>
          <p:nvPr/>
        </p:nvSpPr>
        <p:spPr>
          <a:xfrm>
            <a:off x="119335" y="1196752"/>
            <a:ext cx="4324863" cy="5488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La pandemia </a:t>
            </a:r>
            <a:r>
              <a:rPr lang="it-IT" sz="1600" b="1" dirty="0"/>
              <a:t>ha peggiorato </a:t>
            </a:r>
            <a:r>
              <a:rPr lang="it-IT" sz="1600" b="1" dirty="0">
                <a:solidFill>
                  <a:srgbClr val="FF0000"/>
                </a:solidFill>
              </a:rPr>
              <a:t>la qualità della vita </a:t>
            </a:r>
            <a:r>
              <a:rPr lang="it-IT" sz="1600" dirty="0"/>
              <a:t>per il </a:t>
            </a:r>
            <a:r>
              <a:rPr lang="it-IT" sz="1600" b="1" dirty="0"/>
              <a:t>60,9% </a:t>
            </a:r>
            <a:r>
              <a:rPr lang="it-IT" sz="1600" dirty="0"/>
              <a:t>del campione con percentuali più pronunciate per maschi e i non laureati</a:t>
            </a:r>
          </a:p>
          <a:p>
            <a:pPr marL="0" indent="0">
              <a:spcBef>
                <a:spcPts val="0"/>
              </a:spcBef>
              <a:buNone/>
            </a:pPr>
            <a:endParaRPr lang="it-IT" sz="12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La quota di chi vede peggiorata la propria qualità della vita nel corso della pandemia non cambia se si lavora a distanza o in presenza. </a:t>
            </a:r>
            <a:r>
              <a:rPr lang="it-IT" sz="1600" b="1" dirty="0"/>
              <a:t>Cambia invece la quota di chi vede migliorata la propria condizione di vita</a:t>
            </a:r>
            <a:r>
              <a:rPr lang="it-IT" sz="1600" dirty="0"/>
              <a:t>: 16,8% per chi lavora a distanza a fronte del 4,1% per chi lavora in presenza</a:t>
            </a:r>
          </a:p>
          <a:p>
            <a:pPr marL="0" indent="0">
              <a:spcBef>
                <a:spcPts val="0"/>
              </a:spcBef>
              <a:buNone/>
            </a:pPr>
            <a:endParaRPr lang="it-IT" sz="12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La </a:t>
            </a:r>
            <a:r>
              <a:rPr lang="it-IT" sz="1600" b="1" dirty="0"/>
              <a:t>qualità della vita </a:t>
            </a:r>
            <a:r>
              <a:rPr lang="it-IT" sz="1600" dirty="0"/>
              <a:t>nel corso della pandemia </a:t>
            </a:r>
            <a:r>
              <a:rPr lang="it-IT" sz="1600" b="1" dirty="0">
                <a:solidFill>
                  <a:srgbClr val="FF0000"/>
                </a:solidFill>
              </a:rPr>
              <a:t>migliora</a:t>
            </a:r>
            <a:r>
              <a:rPr lang="it-IT" sz="1600" dirty="0"/>
              <a:t> più della media per (relazione positiva):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it-IT" sz="1600" dirty="0"/>
              <a:t>Chi ha aumentato la qualità del cibo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it-IT" sz="1600" dirty="0"/>
              <a:t>Chi ha migliorato la qualità del sonno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it-IT" sz="1600" dirty="0"/>
              <a:t>Chi fa più fatica fisica rispetto al </a:t>
            </a:r>
            <a:r>
              <a:rPr lang="it-IT" sz="1600" dirty="0" err="1"/>
              <a:t>prepandemia</a:t>
            </a:r>
            <a:endParaRPr lang="it-IT" sz="1600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it-IT" sz="1600" dirty="0"/>
              <a:t>Chi ha migliorato la qualità delle relazioni familiari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it-IT" sz="12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La </a:t>
            </a:r>
            <a:r>
              <a:rPr lang="it-IT" sz="1600" b="1" dirty="0"/>
              <a:t>qualità della vita </a:t>
            </a:r>
            <a:r>
              <a:rPr lang="it-IT" sz="1600" dirty="0"/>
              <a:t>è invece </a:t>
            </a:r>
            <a:r>
              <a:rPr lang="it-IT" sz="1600" b="1" dirty="0"/>
              <a:t>peggiorata </a:t>
            </a:r>
            <a:r>
              <a:rPr lang="it-IT" sz="1600" dirty="0"/>
              <a:t>più della media per chi ha visto aumentato il proprio tempo sui social network per attività di svago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7D6DEB-68BC-4CBE-AD2E-7E556A370989}"/>
              </a:ext>
            </a:extLst>
          </p:cNvPr>
          <p:cNvSpPr txBox="1"/>
          <p:nvPr/>
        </p:nvSpPr>
        <p:spPr>
          <a:xfrm>
            <a:off x="4660872" y="1311970"/>
            <a:ext cx="345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Impatto sulla qualità della vita della pandemia</a:t>
            </a:r>
          </a:p>
          <a:p>
            <a:pPr algn="ctr"/>
            <a:r>
              <a:rPr lang="it-IT" sz="1200" dirty="0"/>
              <a:t>(per genere, quota %)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58392F12-E022-40E0-B33E-D5FC6D714E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46513"/>
              </p:ext>
            </p:extLst>
          </p:nvPr>
        </p:nvGraphicFramePr>
        <p:xfrm>
          <a:off x="4484909" y="1738817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FF8981F-9F67-4467-99A4-C410E2176BE6}"/>
              </a:ext>
            </a:extLst>
          </p:cNvPr>
          <p:cNvSpPr txBox="1"/>
          <p:nvPr/>
        </p:nvSpPr>
        <p:spPr>
          <a:xfrm>
            <a:off x="8571762" y="1311969"/>
            <a:ext cx="345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Impatto sulla qualità della vita della pandemia</a:t>
            </a:r>
          </a:p>
          <a:p>
            <a:pPr algn="ctr"/>
            <a:r>
              <a:rPr lang="it-IT" sz="1200" dirty="0"/>
              <a:t>(per titolo di studio, quota %)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7F9A64FA-E66F-4B8C-9532-1A88EB085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275177"/>
              </p:ext>
            </p:extLst>
          </p:nvPr>
        </p:nvGraphicFramePr>
        <p:xfrm>
          <a:off x="8225104" y="1773634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0510C87-0233-442A-833D-8F4A52D27957}"/>
              </a:ext>
            </a:extLst>
          </p:cNvPr>
          <p:cNvSpPr txBox="1"/>
          <p:nvPr/>
        </p:nvSpPr>
        <p:spPr>
          <a:xfrm>
            <a:off x="6499428" y="4157217"/>
            <a:ext cx="345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Impatto sulla qualità della vita della pandemia</a:t>
            </a:r>
          </a:p>
          <a:p>
            <a:pPr algn="ctr"/>
            <a:r>
              <a:rPr lang="it-IT" sz="1200" dirty="0"/>
              <a:t>(per esperienza di smart work, quota %)</a:t>
            </a: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C14735CC-D85E-48E8-A00A-27B73016D6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568302"/>
              </p:ext>
            </p:extLst>
          </p:nvPr>
        </p:nvGraphicFramePr>
        <p:xfrm>
          <a:off x="4766044" y="4466927"/>
          <a:ext cx="6918120" cy="2122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9443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9C62C91-0353-4AB6-B2C5-004507416CB1}"/>
              </a:ext>
            </a:extLst>
          </p:cNvPr>
          <p:cNvSpPr txBox="1">
            <a:spLocks/>
          </p:cNvSpPr>
          <p:nvPr/>
        </p:nvSpPr>
        <p:spPr bwMode="auto">
          <a:xfrm>
            <a:off x="0" y="328767"/>
            <a:ext cx="12192000" cy="7596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ysClr val="window" lastClr="FFFFFF"/>
                </a:solidFill>
                <a:latin typeface="Calibri Light"/>
              </a:rPr>
              <a:t>Conclusioni: pandemia, stili di vita e smart work?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C094B6-670B-446B-8421-D2C6EA2E5D4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2400" y="6492875"/>
            <a:ext cx="423609" cy="1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CE50A4-A1D2-4A92-933E-76D1D96F1A3A}"/>
              </a:ext>
            </a:extLst>
          </p:cNvPr>
          <p:cNvSpPr txBox="1"/>
          <p:nvPr/>
        </p:nvSpPr>
        <p:spPr>
          <a:xfrm>
            <a:off x="7985824" y="5607844"/>
            <a:ext cx="402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/>
              <a:t>Qualità della vita</a:t>
            </a:r>
            <a:r>
              <a:rPr lang="it-IT" sz="1600" dirty="0"/>
              <a:t>: peggiora per il 60,9% in pandemia - Chi lavora in smart work rileva </a:t>
            </a:r>
            <a:r>
              <a:rPr lang="it-IT" sz="1600" b="1" dirty="0">
                <a:solidFill>
                  <a:srgbClr val="FF0000"/>
                </a:solidFill>
              </a:rPr>
              <a:t>una più ampia quota di miglioramento della qualità della vita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622F4ED-C889-47AB-A73E-F7E6EBF8D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84" y="2350530"/>
            <a:ext cx="1453428" cy="96719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DD45711-B36A-43BD-A7DD-B40100CCB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85" y="1268761"/>
            <a:ext cx="1453428" cy="96719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D313859-F440-4CF8-AE55-DDAF6A4C92B6}"/>
              </a:ext>
            </a:extLst>
          </p:cNvPr>
          <p:cNvSpPr txBox="1"/>
          <p:nvPr/>
        </p:nvSpPr>
        <p:spPr>
          <a:xfrm>
            <a:off x="2063552" y="1359088"/>
            <a:ext cx="30565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/>
              <a:t>Quantità di cibo</a:t>
            </a:r>
            <a:r>
              <a:rPr lang="it-IT" sz="1600" dirty="0"/>
              <a:t>: aumenta per il 30,9% in pandemia - Chi lavora in smart work </a:t>
            </a:r>
            <a:r>
              <a:rPr lang="it-IT" sz="1600" b="1" dirty="0">
                <a:solidFill>
                  <a:srgbClr val="FF0000"/>
                </a:solidFill>
              </a:rPr>
              <a:t>consuma più cibo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ADE460A-F630-4D9E-9EAA-62DE85DD2FE8}"/>
              </a:ext>
            </a:extLst>
          </p:cNvPr>
          <p:cNvSpPr txBox="1"/>
          <p:nvPr/>
        </p:nvSpPr>
        <p:spPr>
          <a:xfrm>
            <a:off x="2048608" y="2418626"/>
            <a:ext cx="31832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/>
              <a:t>Qualità del cibo</a:t>
            </a:r>
            <a:r>
              <a:rPr lang="it-IT" sz="1600" dirty="0"/>
              <a:t>: aumenta per il 35,8% in pandemia - Chi lavora in smart work </a:t>
            </a:r>
            <a:r>
              <a:rPr lang="it-IT" sz="1600" b="1" dirty="0">
                <a:solidFill>
                  <a:srgbClr val="FF0000"/>
                </a:solidFill>
              </a:rPr>
              <a:t>consuma cibo più sano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C4AC831-9F3C-4329-A6AE-A4CBB9D7C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12" y="3498095"/>
            <a:ext cx="1453428" cy="1065108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614E930-2EC7-4FD2-A19D-4F7F8C3CBF12}"/>
              </a:ext>
            </a:extLst>
          </p:cNvPr>
          <p:cNvSpPr txBox="1"/>
          <p:nvPr/>
        </p:nvSpPr>
        <p:spPr>
          <a:xfrm>
            <a:off x="2063552" y="3572103"/>
            <a:ext cx="35283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/>
              <a:t>Qualità del sonno</a:t>
            </a:r>
            <a:r>
              <a:rPr lang="it-IT" sz="1600" dirty="0"/>
              <a:t>: peggiora per il 41,2% in pandemia - Smart work </a:t>
            </a:r>
            <a:r>
              <a:rPr lang="it-IT" sz="1600" b="1" dirty="0">
                <a:solidFill>
                  <a:srgbClr val="FF0000"/>
                </a:solidFill>
              </a:rPr>
              <a:t>aumenta</a:t>
            </a:r>
            <a:r>
              <a:rPr lang="it-IT" sz="1600" dirty="0"/>
              <a:t> chi vede migliorata la qualità del sonno</a:t>
            </a:r>
            <a:endParaRPr lang="it-IT" sz="1600" b="1" dirty="0">
              <a:solidFill>
                <a:srgbClr val="FF0000"/>
              </a:solidFill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AA2BE1AE-EABC-44BF-A5B5-5A0A77BD5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84" y="4676695"/>
            <a:ext cx="1472856" cy="912544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BA600A1-DA46-4A09-AD21-65C04F347A5D}"/>
              </a:ext>
            </a:extLst>
          </p:cNvPr>
          <p:cNvSpPr txBox="1"/>
          <p:nvPr/>
        </p:nvSpPr>
        <p:spPr>
          <a:xfrm>
            <a:off x="2048609" y="4682040"/>
            <a:ext cx="38558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Attività fisica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il 55,8% fa meno attività fisica rispetto alla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-pandemia – Smart work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aumenta possibilità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 attività fisica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C59C6CC9-0F04-4D6E-BA9F-D2C582DB9F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80" y="5715083"/>
            <a:ext cx="1472856" cy="912544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CE2AC41-AEBC-498E-8328-2D95AB07E3EA}"/>
              </a:ext>
            </a:extLst>
          </p:cNvPr>
          <p:cNvSpPr txBox="1"/>
          <p:nvPr/>
        </p:nvSpPr>
        <p:spPr>
          <a:xfrm>
            <a:off x="2048609" y="5725866"/>
            <a:ext cx="3672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/>
              <a:t>Tempo sui social network</a:t>
            </a:r>
            <a:r>
              <a:rPr lang="it-IT" sz="1600" dirty="0"/>
              <a:t>: il 48,2% rileva un aumento in pandemia – Lo smart work risulta </a:t>
            </a:r>
            <a:r>
              <a:rPr lang="it-IT" sz="1600" b="1" dirty="0">
                <a:solidFill>
                  <a:srgbClr val="FF0000"/>
                </a:solidFill>
              </a:rPr>
              <a:t>ininfluente</a:t>
            </a:r>
            <a:endParaRPr lang="it-IT" sz="1600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075C07D2-C449-4AA5-8545-F46AF4D8B8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0016" y="1268761"/>
            <a:ext cx="1493125" cy="972000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59E006D-3269-47AB-8A71-F50438742A3F}"/>
              </a:ext>
            </a:extLst>
          </p:cNvPr>
          <p:cNvSpPr txBox="1"/>
          <p:nvPr/>
        </p:nvSpPr>
        <p:spPr>
          <a:xfrm>
            <a:off x="7919564" y="1254731"/>
            <a:ext cx="4272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/>
              <a:t>Comunicazione digitale con PA e Sanità</a:t>
            </a:r>
            <a:r>
              <a:rPr lang="it-IT" sz="1600" dirty="0"/>
              <a:t>: aumentata per il 54,6% e 52% in pandemia - Smart work </a:t>
            </a:r>
            <a:r>
              <a:rPr lang="it-IT" sz="1600" b="1" dirty="0">
                <a:solidFill>
                  <a:srgbClr val="FF0000"/>
                </a:solidFill>
              </a:rPr>
              <a:t>accelera</a:t>
            </a:r>
            <a:r>
              <a:rPr lang="it-IT" sz="1600" dirty="0"/>
              <a:t> una comunicazione digitale</a:t>
            </a:r>
            <a:endParaRPr lang="it-IT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Beni di consumo: gli 8 trend della trasformazione digitale - BitMat">
            <a:extLst>
              <a:ext uri="{FF2B5EF4-FFF2-40B4-BE49-F238E27FC236}">
                <a16:creationId xmlns:a16="http://schemas.microsoft.com/office/drawing/2014/main" id="{20118614-FA64-41FA-9B99-956E84E5A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373299"/>
            <a:ext cx="1541204" cy="9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8AEFFE3-798F-4536-B3BB-DCCF452F05B1}"/>
              </a:ext>
            </a:extLst>
          </p:cNvPr>
          <p:cNvSpPr txBox="1"/>
          <p:nvPr/>
        </p:nvSpPr>
        <p:spPr>
          <a:xfrm>
            <a:off x="7919563" y="2433154"/>
            <a:ext cx="3986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/>
              <a:t>Propensione al consumo</a:t>
            </a:r>
            <a:r>
              <a:rPr lang="it-IT" sz="1600" dirty="0"/>
              <a:t>: diminuita per il 52,5% in pandemia - Lo smart work risulta </a:t>
            </a:r>
            <a:r>
              <a:rPr lang="it-IT" sz="1600" b="1" dirty="0">
                <a:solidFill>
                  <a:srgbClr val="FF0000"/>
                </a:solidFill>
              </a:rPr>
              <a:t>ininfluente</a:t>
            </a:r>
            <a:endParaRPr lang="it-IT" sz="1600" dirty="0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F74F3931-7A9D-4A83-980F-5BE8A10737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0016" y="3443262"/>
            <a:ext cx="1541204" cy="978138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CE7D1F0-D469-4FD1-B3DD-B1DC299F75AC}"/>
              </a:ext>
            </a:extLst>
          </p:cNvPr>
          <p:cNvSpPr txBox="1"/>
          <p:nvPr/>
        </p:nvSpPr>
        <p:spPr>
          <a:xfrm>
            <a:off x="7916998" y="3498095"/>
            <a:ext cx="39715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/>
              <a:t>E commerce</a:t>
            </a:r>
            <a:r>
              <a:rPr lang="it-IT" sz="1600" dirty="0"/>
              <a:t>: 63,9% registra un aumento in pandemia – Smart work </a:t>
            </a:r>
            <a:r>
              <a:rPr lang="it-IT" sz="1600" b="1" dirty="0">
                <a:solidFill>
                  <a:srgbClr val="FF0000"/>
                </a:solidFill>
              </a:rPr>
              <a:t>accelera la tendenza </a:t>
            </a:r>
            <a:r>
              <a:rPr lang="it-IT" sz="1600" dirty="0"/>
              <a:t>all’acquisto on line</a:t>
            </a:r>
            <a:endParaRPr lang="it-IT" sz="1600" b="1" dirty="0">
              <a:solidFill>
                <a:srgbClr val="FF0000"/>
              </a:solidFill>
            </a:endParaRP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C05EDFB0-AB8B-4DC1-94D0-A6E9F52311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0016" y="4534899"/>
            <a:ext cx="1562134" cy="978138"/>
          </a:xfrm>
          <a:prstGeom prst="rect">
            <a:avLst/>
          </a:prstGeom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3785F166-85C6-459A-8756-0676F7DD825B}"/>
              </a:ext>
            </a:extLst>
          </p:cNvPr>
          <p:cNvSpPr txBox="1"/>
          <p:nvPr/>
        </p:nvSpPr>
        <p:spPr>
          <a:xfrm>
            <a:off x="7985824" y="4437112"/>
            <a:ext cx="4086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/>
              <a:t>Relazioni familiari</a:t>
            </a:r>
            <a:r>
              <a:rPr lang="it-IT" sz="1600" dirty="0"/>
              <a:t>: peggiorano per il 34% in pandemia - Smart work consente </a:t>
            </a:r>
            <a:r>
              <a:rPr lang="it-IT" sz="1600" b="1" dirty="0">
                <a:solidFill>
                  <a:srgbClr val="FF0000"/>
                </a:solidFill>
              </a:rPr>
              <a:t>un miglioramento più consistente delle relazioni familiari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B0F14D12-714E-4A0F-9F10-272E829590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0016" y="5626536"/>
            <a:ext cx="1571123" cy="10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3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F9BB2333-0454-4494-92FF-1D798F3B985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1984" y="987033"/>
            <a:ext cx="14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2F8D17-316B-4587-BBFF-F9CFB81086D9}"/>
              </a:ext>
            </a:extLst>
          </p:cNvPr>
          <p:cNvSpPr txBox="1"/>
          <p:nvPr/>
        </p:nvSpPr>
        <p:spPr>
          <a:xfrm>
            <a:off x="623392" y="533634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cura di Davide Dazzi</a:t>
            </a:r>
          </a:p>
          <a:p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Ires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Emilia-Romagna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0DC213C-488B-4916-AE60-8238619820ED}"/>
              </a:ext>
            </a:extLst>
          </p:cNvPr>
          <p:cNvSpPr txBox="1">
            <a:spLocks/>
          </p:cNvSpPr>
          <p:nvPr/>
        </p:nvSpPr>
        <p:spPr>
          <a:xfrm>
            <a:off x="1415480" y="2236239"/>
            <a:ext cx="9073008" cy="1028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400" b="1" dirty="0">
                <a:solidFill>
                  <a:srgbClr val="C00000"/>
                </a:solidFill>
                <a:cs typeface="Times New Roman" panose="02020603050405020304" pitchFamily="18" charset="0"/>
              </a:rPr>
              <a:t>Grazie</a:t>
            </a:r>
            <a:endParaRPr lang="it-IT" sz="3400" b="1" dirty="0">
              <a:solidFill>
                <a:srgbClr val="C00000"/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58A9D2C-6BD7-4ACC-A8A8-09B7C7158479}"/>
              </a:ext>
            </a:extLst>
          </p:cNvPr>
          <p:cNvCxnSpPr/>
          <p:nvPr/>
        </p:nvCxnSpPr>
        <p:spPr>
          <a:xfrm>
            <a:off x="623392" y="5157192"/>
            <a:ext cx="10801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61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9C62C91-0353-4AB6-B2C5-004507416CB1}"/>
              </a:ext>
            </a:extLst>
          </p:cNvPr>
          <p:cNvSpPr txBox="1">
            <a:spLocks/>
          </p:cNvSpPr>
          <p:nvPr/>
        </p:nvSpPr>
        <p:spPr bwMode="auto">
          <a:xfrm>
            <a:off x="0" y="365125"/>
            <a:ext cx="12192000" cy="7596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</a:t>
            </a:r>
            <a:r>
              <a:rPr lang="it-IT" sz="3600" dirty="0">
                <a:solidFill>
                  <a:sysClr val="window" lastClr="FFFFFF"/>
                </a:solidFill>
                <a:latin typeface="Calibri Light"/>
              </a:rPr>
              <a:t>Smart work e gli stili di vita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C094B6-670B-446B-8421-D2C6EA2E5D4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2400" y="6492875"/>
            <a:ext cx="423609" cy="1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EA6320-0ACC-4E75-897C-1EFDA58F5EF5}"/>
              </a:ext>
            </a:extLst>
          </p:cNvPr>
          <p:cNvSpPr txBox="1"/>
          <p:nvPr/>
        </p:nvSpPr>
        <p:spPr>
          <a:xfrm>
            <a:off x="767408" y="1772816"/>
            <a:ext cx="48245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Indagine promossa da</a:t>
            </a:r>
          </a:p>
          <a:p>
            <a:r>
              <a:rPr lang="it-IT" sz="2000" dirty="0"/>
              <a:t>Federconsumatori Parma</a:t>
            </a:r>
          </a:p>
          <a:p>
            <a:r>
              <a:rPr lang="it-IT" sz="2000" dirty="0"/>
              <a:t>Cgil Parma </a:t>
            </a:r>
          </a:p>
          <a:p>
            <a:endParaRPr lang="it-IT" sz="2400" b="1" dirty="0"/>
          </a:p>
          <a:p>
            <a:r>
              <a:rPr lang="it-IT" sz="2400" b="1" dirty="0"/>
              <a:t>E supportata da</a:t>
            </a:r>
          </a:p>
          <a:p>
            <a:r>
              <a:rPr lang="it-IT" sz="2000" dirty="0"/>
              <a:t>Federconsumatori Emilia-Romagna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2573B3-255F-4880-99F8-62041C8B43FE}"/>
              </a:ext>
            </a:extLst>
          </p:cNvPr>
          <p:cNvSpPr txBox="1"/>
          <p:nvPr/>
        </p:nvSpPr>
        <p:spPr>
          <a:xfrm>
            <a:off x="5951984" y="1772816"/>
            <a:ext cx="48245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Obiettivo della indagine</a:t>
            </a:r>
          </a:p>
          <a:p>
            <a:endParaRPr lang="it-IT" sz="2400" b="1" dirty="0"/>
          </a:p>
          <a:p>
            <a:r>
              <a:rPr lang="it-IT" sz="2000" dirty="0"/>
              <a:t>Comprendere se nel corso della </a:t>
            </a:r>
            <a:r>
              <a:rPr lang="it-IT" sz="2000" b="1" dirty="0">
                <a:solidFill>
                  <a:srgbClr val="FF0000"/>
                </a:solidFill>
              </a:rPr>
              <a:t>pandemia </a:t>
            </a:r>
            <a:r>
              <a:rPr lang="it-IT" sz="2000" dirty="0"/>
              <a:t>gli stili di vita si siano modificati e se e in che misura il </a:t>
            </a:r>
            <a:r>
              <a:rPr lang="it-IT" sz="2000" b="1" dirty="0">
                <a:solidFill>
                  <a:srgbClr val="FF0000"/>
                </a:solidFill>
              </a:rPr>
              <a:t>lavoro a distanza </a:t>
            </a:r>
            <a:r>
              <a:rPr lang="it-IT" sz="2000" dirty="0"/>
              <a:t>abbia accelerato tali cambiamenti.</a:t>
            </a:r>
          </a:p>
          <a:p>
            <a:endParaRPr lang="it-IT" sz="2000" dirty="0"/>
          </a:p>
          <a:p>
            <a:r>
              <a:rPr lang="it-IT" sz="2000" dirty="0"/>
              <a:t>L’indagine è stata costruita in maniera tale da ospitare tutte le tipologie di lavoratori e lavoratrici, lavoratori a distanza e lavoratori in presenza.</a:t>
            </a:r>
          </a:p>
          <a:p>
            <a:endParaRPr lang="it-IT" sz="2000" dirty="0"/>
          </a:p>
          <a:p>
            <a:r>
              <a:rPr lang="it-IT" sz="2000" dirty="0"/>
              <a:t>L’indagine è stata aperta da febbraio a giugno 2021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4625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9C62C91-0353-4AB6-B2C5-004507416CB1}"/>
              </a:ext>
            </a:extLst>
          </p:cNvPr>
          <p:cNvSpPr txBox="1">
            <a:spLocks/>
          </p:cNvSpPr>
          <p:nvPr/>
        </p:nvSpPr>
        <p:spPr bwMode="auto">
          <a:xfrm>
            <a:off x="0" y="328767"/>
            <a:ext cx="12192000" cy="7596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ysClr val="window" lastClr="FFFFFF"/>
                </a:solidFill>
                <a:latin typeface="Calibri Light"/>
              </a:rPr>
              <a:t>Il campione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C094B6-670B-446B-8421-D2C6EA2E5D4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2400" y="6492875"/>
            <a:ext cx="423609" cy="1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94B7BF88-2351-4E7F-B0A7-6A16516EA651}"/>
              </a:ext>
            </a:extLst>
          </p:cNvPr>
          <p:cNvSpPr txBox="1">
            <a:spLocks/>
          </p:cNvSpPr>
          <p:nvPr/>
        </p:nvSpPr>
        <p:spPr>
          <a:xfrm>
            <a:off x="185992" y="1402118"/>
            <a:ext cx="4109808" cy="52832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Il </a:t>
            </a:r>
            <a:r>
              <a:rPr lang="it-IT" sz="1600" b="1" dirty="0"/>
              <a:t>campione</a:t>
            </a:r>
            <a:r>
              <a:rPr lang="it-IT" sz="1600" dirty="0"/>
              <a:t> non si propone di essere rappresentativo della popolazione regionale: sono 331 i questionari elaborabili dei quasi 400 accessi all’indagine on line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L’indagine è stata diffusa principalmente attraverso i social network e mailing list di Cgil e Federconsumatori: </a:t>
            </a:r>
            <a:r>
              <a:rPr lang="it-IT" sz="1600" b="1" dirty="0">
                <a:solidFill>
                  <a:srgbClr val="FF0000"/>
                </a:solidFill>
              </a:rPr>
              <a:t>il campione non è quindi casuale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b="1" dirty="0"/>
              <a:t>Posizione professionale</a:t>
            </a:r>
            <a:r>
              <a:rPr lang="it-IT" sz="1600" dirty="0"/>
              <a:t>: il 90,6% del campione è un lavoratore/</a:t>
            </a:r>
            <a:r>
              <a:rPr lang="it-IT" sz="1600" dirty="0" err="1"/>
              <a:t>trice</a:t>
            </a:r>
            <a:r>
              <a:rPr lang="it-IT" sz="1600" dirty="0"/>
              <a:t> dipendente, il 4,5% lavoratore/</a:t>
            </a:r>
            <a:r>
              <a:rPr lang="it-IT" sz="1600" dirty="0" err="1"/>
              <a:t>trice</a:t>
            </a:r>
            <a:r>
              <a:rPr lang="it-IT" sz="1600" dirty="0"/>
              <a:t> autonomo. Circa il 5% è rappresentato da studenti, pensionati o disoccupati ovvero soggetti al di fuori del target dell’indagine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b="1" dirty="0"/>
              <a:t>Titolo di studio</a:t>
            </a:r>
            <a:r>
              <a:rPr lang="it-IT" sz="1600" dirty="0"/>
              <a:t>: il 48,6% di chi risponde ha almeno la laurea mentre il 39,5% il diploma di scuola superiore</a:t>
            </a: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A4658580-6886-4DA2-8512-5B805C3026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261603"/>
              </p:ext>
            </p:extLst>
          </p:nvPr>
        </p:nvGraphicFramePr>
        <p:xfrm>
          <a:off x="4367808" y="1588969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7D6DEB-68BC-4CBE-AD2E-7E556A370989}"/>
              </a:ext>
            </a:extLst>
          </p:cNvPr>
          <p:cNvSpPr txBox="1"/>
          <p:nvPr/>
        </p:nvSpPr>
        <p:spPr>
          <a:xfrm>
            <a:off x="4799856" y="131197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Genere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1C3E68D8-3D10-442A-861B-1AC0B474D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888722"/>
              </p:ext>
            </p:extLst>
          </p:nvPr>
        </p:nvGraphicFramePr>
        <p:xfrm>
          <a:off x="8194204" y="1588969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CDC4E4-C78F-4BDA-99DD-E9EDF289F206}"/>
              </a:ext>
            </a:extLst>
          </p:cNvPr>
          <p:cNvSpPr txBox="1"/>
          <p:nvPr/>
        </p:nvSpPr>
        <p:spPr>
          <a:xfrm>
            <a:off x="8518040" y="131197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Classi di età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1A19C91C-A8BB-4162-B26E-B188A2F019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309294"/>
              </p:ext>
            </p:extLst>
          </p:nvPr>
        </p:nvGraphicFramePr>
        <p:xfrm>
          <a:off x="4442396" y="4317654"/>
          <a:ext cx="7632848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2D0883-6E49-45BF-ACE3-9849AB93D253}"/>
              </a:ext>
            </a:extLst>
          </p:cNvPr>
          <p:cNvSpPr txBox="1"/>
          <p:nvPr/>
        </p:nvSpPr>
        <p:spPr>
          <a:xfrm>
            <a:off x="6960096" y="4039183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Provincia in cui vive abitualmente</a:t>
            </a:r>
          </a:p>
        </p:txBody>
      </p:sp>
    </p:spTree>
    <p:extLst>
      <p:ext uri="{BB962C8B-B14F-4D97-AF65-F5344CB8AC3E}">
        <p14:creationId xmlns:p14="http://schemas.microsoft.com/office/powerpoint/2010/main" val="309267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9C62C91-0353-4AB6-B2C5-004507416CB1}"/>
              </a:ext>
            </a:extLst>
          </p:cNvPr>
          <p:cNvSpPr txBox="1">
            <a:spLocks/>
          </p:cNvSpPr>
          <p:nvPr/>
        </p:nvSpPr>
        <p:spPr bwMode="auto">
          <a:xfrm>
            <a:off x="0" y="328767"/>
            <a:ext cx="12192000" cy="7596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ysClr val="window" lastClr="FFFFFF"/>
                </a:solidFill>
                <a:latin typeface="Calibri Light"/>
              </a:rPr>
              <a:t>Pandemia e lavoro a distanza (smart work)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C094B6-670B-446B-8421-D2C6EA2E5D4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2400" y="6492875"/>
            <a:ext cx="423609" cy="1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94B7BF88-2351-4E7F-B0A7-6A16516EA651}"/>
              </a:ext>
            </a:extLst>
          </p:cNvPr>
          <p:cNvSpPr txBox="1">
            <a:spLocks/>
          </p:cNvSpPr>
          <p:nvPr/>
        </p:nvSpPr>
        <p:spPr>
          <a:xfrm>
            <a:off x="185992" y="1402118"/>
            <a:ext cx="4109808" cy="52832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600" b="1" dirty="0"/>
              <a:t>Circa l’84% del campione </a:t>
            </a:r>
            <a:r>
              <a:rPr lang="it-IT" sz="1600" dirty="0"/>
              <a:t>ha sperimentato una qualche forma di </a:t>
            </a:r>
            <a:r>
              <a:rPr lang="it-IT" sz="1600" dirty="0" err="1"/>
              <a:t>remotizzazione</a:t>
            </a:r>
            <a:r>
              <a:rPr lang="it-IT" sz="1600" dirty="0"/>
              <a:t> da lavoro nel corso della pandemia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Tra chi non ha esperienza di lavoro da remoto </a:t>
            </a:r>
            <a:r>
              <a:rPr lang="it-IT" sz="1600" b="1" dirty="0">
                <a:solidFill>
                  <a:srgbClr val="FF0000"/>
                </a:solidFill>
              </a:rPr>
              <a:t>non compare il lavoro autonomo</a:t>
            </a:r>
            <a:r>
              <a:rPr lang="it-IT" sz="1600" dirty="0"/>
              <a:t>: spesso nel lavoro autonomo il lavoro a distanza è una modalità lavorativa già esistente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Esperienza di </a:t>
            </a:r>
            <a:r>
              <a:rPr lang="it-IT" sz="1600" dirty="0" err="1"/>
              <a:t>remotizzazione</a:t>
            </a:r>
            <a:r>
              <a:rPr lang="it-IT" sz="1600" dirty="0"/>
              <a:t> del lavoro nel corso della pandemia: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it-IT" sz="1600" dirty="0"/>
              <a:t>È più alta tra chi </a:t>
            </a:r>
            <a:r>
              <a:rPr lang="it-IT" sz="1600" b="1" dirty="0"/>
              <a:t>ha la laurea </a:t>
            </a:r>
            <a:r>
              <a:rPr lang="it-IT" sz="1600" dirty="0"/>
              <a:t>(il 4,7% di chi ha almeno la laurea ha continuato a lavorare in presenza a fronte del 26,4% per gli altri titolo di studio)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it-IT" sz="1600" dirty="0"/>
              <a:t>Più alta </a:t>
            </a:r>
            <a:r>
              <a:rPr lang="it-IT" sz="1600" b="1" dirty="0">
                <a:solidFill>
                  <a:srgbClr val="FF0000"/>
                </a:solidFill>
              </a:rPr>
              <a:t>per le donne </a:t>
            </a:r>
            <a:r>
              <a:rPr lang="it-IT" sz="1600" dirty="0"/>
              <a:t>(13,4% ha lavorato in presenza a fronte del 20,7% maschile)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it-IT" sz="16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CDC4E4-C78F-4BDA-99DD-E9EDF289F206}"/>
              </a:ext>
            </a:extLst>
          </p:cNvPr>
          <p:cNvSpPr txBox="1"/>
          <p:nvPr/>
        </p:nvSpPr>
        <p:spPr>
          <a:xfrm>
            <a:off x="4511824" y="162880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Dall’inizio della pandemia ha fatto ricorso al lavoro a distanza (lavoro agile, smart work, lavoro da casa) </a:t>
            </a:r>
          </a:p>
          <a:p>
            <a:pPr algn="ctr"/>
            <a:r>
              <a:rPr lang="it-IT" sz="1200" dirty="0"/>
              <a:t>(per genere, quota %)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C28F4BE1-DFAF-4049-9C52-9ED9B358C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181025"/>
              </p:ext>
            </p:extLst>
          </p:nvPr>
        </p:nvGraphicFramePr>
        <p:xfrm>
          <a:off x="4848964" y="2057400"/>
          <a:ext cx="6733436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422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9C62C91-0353-4AB6-B2C5-004507416CB1}"/>
              </a:ext>
            </a:extLst>
          </p:cNvPr>
          <p:cNvSpPr txBox="1">
            <a:spLocks/>
          </p:cNvSpPr>
          <p:nvPr/>
        </p:nvSpPr>
        <p:spPr bwMode="auto">
          <a:xfrm>
            <a:off x="0" y="328767"/>
            <a:ext cx="12192000" cy="7596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ysClr val="window" lastClr="FFFFFF"/>
                </a:solidFill>
                <a:latin typeface="Calibri Light"/>
              </a:rPr>
              <a:t>Pandemia e consumi alimentari: qualità e quantità di cibo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C094B6-670B-446B-8421-D2C6EA2E5D4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2400" y="6492875"/>
            <a:ext cx="423609" cy="1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94B7BF88-2351-4E7F-B0A7-6A16516EA651}"/>
              </a:ext>
            </a:extLst>
          </p:cNvPr>
          <p:cNvSpPr txBox="1">
            <a:spLocks/>
          </p:cNvSpPr>
          <p:nvPr/>
        </p:nvSpPr>
        <p:spPr>
          <a:xfrm>
            <a:off x="185992" y="1402118"/>
            <a:ext cx="4253824" cy="52832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Nel corso della pandemia, il </a:t>
            </a:r>
            <a:r>
              <a:rPr lang="it-IT" sz="1600" b="1" dirty="0"/>
              <a:t>30,9% </a:t>
            </a:r>
            <a:r>
              <a:rPr lang="it-IT" sz="1600" dirty="0"/>
              <a:t>del campione afferma che la </a:t>
            </a:r>
            <a:r>
              <a:rPr lang="it-IT" sz="1600" b="1" dirty="0">
                <a:solidFill>
                  <a:srgbClr val="FF0000"/>
                </a:solidFill>
              </a:rPr>
              <a:t>quantità di cibo </a:t>
            </a:r>
            <a:r>
              <a:rPr lang="it-IT" sz="1600" dirty="0"/>
              <a:t>consumata quotidianamente è </a:t>
            </a:r>
            <a:r>
              <a:rPr lang="it-IT" sz="1600" b="1" dirty="0"/>
              <a:t>aumentata</a:t>
            </a:r>
            <a:r>
              <a:rPr lang="it-IT" sz="1600" dirty="0"/>
              <a:t> e il 12% che è diminuita mentre il </a:t>
            </a:r>
            <a:r>
              <a:rPr lang="it-IT" sz="1600" b="1" dirty="0">
                <a:solidFill>
                  <a:srgbClr val="FF0000"/>
                </a:solidFill>
              </a:rPr>
              <a:t>35,8%</a:t>
            </a:r>
            <a:r>
              <a:rPr lang="it-IT" sz="1600" dirty="0"/>
              <a:t> del campione dice che è la </a:t>
            </a:r>
            <a:r>
              <a:rPr lang="it-IT" sz="1600" b="1" dirty="0"/>
              <a:t>qualità del cibo </a:t>
            </a:r>
            <a:r>
              <a:rPr lang="it-IT" sz="1600" dirty="0"/>
              <a:t>consumato è </a:t>
            </a:r>
            <a:r>
              <a:rPr lang="it-IT" sz="1600" b="1" dirty="0">
                <a:solidFill>
                  <a:srgbClr val="FF0000"/>
                </a:solidFill>
              </a:rPr>
              <a:t>aumentata</a:t>
            </a:r>
            <a:r>
              <a:rPr lang="it-IT" sz="1600" dirty="0"/>
              <a:t> e l’8,8% che è diminuita.</a:t>
            </a:r>
          </a:p>
          <a:p>
            <a:pPr marL="0" indent="0">
              <a:spcBef>
                <a:spcPts val="0"/>
              </a:spcBef>
              <a:buNone/>
            </a:pPr>
            <a:endParaRPr lang="it-IT" sz="8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In </a:t>
            </a:r>
            <a:r>
              <a:rPr lang="it-IT" sz="1600" b="1" dirty="0"/>
              <a:t>circa 1/3 </a:t>
            </a:r>
            <a:r>
              <a:rPr lang="it-IT" sz="1600" dirty="0"/>
              <a:t>di chi consuma più cibo è aumentata anche la qualità dell’alimentazione</a:t>
            </a:r>
          </a:p>
          <a:p>
            <a:pPr marL="0" indent="0">
              <a:spcBef>
                <a:spcPts val="0"/>
              </a:spcBef>
              <a:buNone/>
            </a:pPr>
            <a:endParaRPr lang="it-IT" sz="8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A spiegare la distribuzione delle risposte è soprattutto </a:t>
            </a:r>
            <a:r>
              <a:rPr lang="it-IT" sz="1600" b="1" dirty="0">
                <a:solidFill>
                  <a:srgbClr val="FF0000"/>
                </a:solidFill>
              </a:rPr>
              <a:t>l’esperienza di lavoro a </a:t>
            </a:r>
            <a:r>
              <a:rPr lang="it-IT" sz="1600" b="1">
                <a:solidFill>
                  <a:srgbClr val="FF0000"/>
                </a:solidFill>
              </a:rPr>
              <a:t>distanza</a:t>
            </a:r>
            <a:r>
              <a:rPr lang="it-IT" sz="160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it-IT" sz="1600" dirty="0"/>
              <a:t>Nel corso della pandemia, la </a:t>
            </a:r>
            <a:r>
              <a:rPr lang="it-IT" sz="1600" b="1" dirty="0"/>
              <a:t>quantità</a:t>
            </a:r>
            <a:r>
              <a:rPr lang="it-IT" sz="1600" dirty="0"/>
              <a:t> di cibo consumato è aumentata </a:t>
            </a:r>
            <a:r>
              <a:rPr lang="it-IT" sz="1600" b="1" dirty="0">
                <a:solidFill>
                  <a:srgbClr val="FF0000"/>
                </a:solidFill>
              </a:rPr>
              <a:t>per il 34,4% di chi ha lavorato a distanza</a:t>
            </a:r>
            <a:r>
              <a:rPr lang="it-IT" sz="1600" b="1" dirty="0"/>
              <a:t> </a:t>
            </a:r>
            <a:r>
              <a:rPr lang="it-IT" sz="1600" dirty="0"/>
              <a:t>(44,5% per chi in forma prevalente) a fronte del 12,5% di chi ha lavorato in presenza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it-IT" sz="1600" dirty="0"/>
              <a:t>Ma per il </a:t>
            </a:r>
            <a:r>
              <a:rPr lang="it-IT" sz="1600" b="1" dirty="0"/>
              <a:t>38,2%</a:t>
            </a:r>
            <a:r>
              <a:rPr lang="it-IT" sz="1600" dirty="0"/>
              <a:t> di chi ha lavorato a distanza aumenta anche </a:t>
            </a:r>
            <a:r>
              <a:rPr lang="it-IT" sz="1600" b="1" dirty="0">
                <a:solidFill>
                  <a:srgbClr val="FF0000"/>
                </a:solidFill>
              </a:rPr>
              <a:t>la qualità del cibo </a:t>
            </a:r>
            <a:r>
              <a:rPr lang="it-IT" sz="1600" dirty="0"/>
              <a:t>a fronte del 19,1% di chi ha lavorato in presenza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BC3A8A-2640-4A34-8B9B-152FCB942D8B}"/>
              </a:ext>
            </a:extLst>
          </p:cNvPr>
          <p:cNvSpPr txBox="1"/>
          <p:nvPr/>
        </p:nvSpPr>
        <p:spPr>
          <a:xfrm>
            <a:off x="4593404" y="124329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Dall’inizio della pandemia, come è cambiata la </a:t>
            </a:r>
            <a:r>
              <a:rPr lang="it-IT" sz="1200" b="1" u="sng" dirty="0"/>
              <a:t>quantità di cibo </a:t>
            </a:r>
            <a:r>
              <a:rPr lang="it-IT" sz="1200" b="1" dirty="0"/>
              <a:t>consumata quotidianamente</a:t>
            </a:r>
          </a:p>
          <a:p>
            <a:pPr algn="ctr"/>
            <a:r>
              <a:rPr lang="it-IT" sz="1200" dirty="0"/>
              <a:t>(per esperienza di smart work)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96F1125B-BE30-4558-AF90-41AD881968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218355"/>
              </p:ext>
            </p:extLst>
          </p:nvPr>
        </p:nvGraphicFramePr>
        <p:xfrm>
          <a:off x="4701749" y="1800261"/>
          <a:ext cx="720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09D58E25-1026-4771-AA91-6CDC9DA0C3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431974"/>
              </p:ext>
            </p:extLst>
          </p:nvPr>
        </p:nvGraphicFramePr>
        <p:xfrm>
          <a:off x="4727848" y="4549233"/>
          <a:ext cx="720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4054C5-8A56-4E34-9C4B-DA984BE65715}"/>
              </a:ext>
            </a:extLst>
          </p:cNvPr>
          <p:cNvSpPr txBox="1"/>
          <p:nvPr/>
        </p:nvSpPr>
        <p:spPr>
          <a:xfrm>
            <a:off x="4727048" y="416231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Dall’inizio della pandemia, come è cambiata la </a:t>
            </a:r>
            <a:r>
              <a:rPr lang="it-IT" sz="1200" b="1" u="sng" dirty="0"/>
              <a:t>qualità di cibo </a:t>
            </a:r>
            <a:r>
              <a:rPr lang="it-IT" sz="1200" b="1" dirty="0"/>
              <a:t>consumata quotidianamente</a:t>
            </a:r>
          </a:p>
          <a:p>
            <a:pPr algn="ctr"/>
            <a:r>
              <a:rPr lang="it-IT" sz="1200" dirty="0"/>
              <a:t>(per esperienza di smart work)</a:t>
            </a:r>
          </a:p>
        </p:txBody>
      </p:sp>
    </p:spTree>
    <p:extLst>
      <p:ext uri="{BB962C8B-B14F-4D97-AF65-F5344CB8AC3E}">
        <p14:creationId xmlns:p14="http://schemas.microsoft.com/office/powerpoint/2010/main" val="176389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9C62C91-0353-4AB6-B2C5-004507416CB1}"/>
              </a:ext>
            </a:extLst>
          </p:cNvPr>
          <p:cNvSpPr txBox="1">
            <a:spLocks/>
          </p:cNvSpPr>
          <p:nvPr/>
        </p:nvSpPr>
        <p:spPr bwMode="auto">
          <a:xfrm>
            <a:off x="0" y="328767"/>
            <a:ext cx="12192000" cy="7596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ysClr val="window" lastClr="FFFFFF"/>
                </a:solidFill>
                <a:latin typeface="Calibri Light"/>
              </a:rPr>
              <a:t>Pandemia e la qualità del sonno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C094B6-670B-446B-8421-D2C6EA2E5D4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2400" y="6492875"/>
            <a:ext cx="423609" cy="1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94B7BF88-2351-4E7F-B0A7-6A16516EA651}"/>
              </a:ext>
            </a:extLst>
          </p:cNvPr>
          <p:cNvSpPr txBox="1">
            <a:spLocks/>
          </p:cNvSpPr>
          <p:nvPr/>
        </p:nvSpPr>
        <p:spPr>
          <a:xfrm>
            <a:off x="185992" y="1240100"/>
            <a:ext cx="4109808" cy="5445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Nel corso della pandemia, per il </a:t>
            </a:r>
            <a:r>
              <a:rPr lang="it-IT" sz="1600" b="1" dirty="0"/>
              <a:t>41,2% del campione la qualità del sonno è peggiorata</a:t>
            </a:r>
            <a:r>
              <a:rPr lang="it-IT" sz="1600" dirty="0"/>
              <a:t>, e quindi si dorme peggio e meno. Per le donne la quota di chi vive un peggioramento della qualità del sonno sale al 44,6% mentre gli uomini scende al 35,7%. 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Chi nel corso della pandemia</a:t>
            </a:r>
            <a:r>
              <a:rPr lang="it-IT" sz="1600" b="1" dirty="0">
                <a:solidFill>
                  <a:srgbClr val="FF0000"/>
                </a:solidFill>
              </a:rPr>
              <a:t> ha lavorato solo in presenza</a:t>
            </a:r>
            <a:r>
              <a:rPr lang="it-IT" sz="1600" dirty="0"/>
              <a:t> registra quote di </a:t>
            </a:r>
            <a:r>
              <a:rPr lang="it-IT" sz="1600" b="1" dirty="0"/>
              <a:t>peggioramento</a:t>
            </a:r>
            <a:r>
              <a:rPr lang="it-IT" sz="1600" dirty="0"/>
              <a:t> della </a:t>
            </a:r>
            <a:r>
              <a:rPr lang="it-IT" sz="1600" b="1" dirty="0">
                <a:solidFill>
                  <a:srgbClr val="FF0000"/>
                </a:solidFill>
              </a:rPr>
              <a:t>qualità del sonno </a:t>
            </a:r>
            <a:r>
              <a:rPr lang="it-IT" sz="1600" b="1" dirty="0"/>
              <a:t>superiore</a:t>
            </a:r>
            <a:r>
              <a:rPr lang="it-IT" sz="1600" dirty="0"/>
              <a:t> (46,9% a fronte di chi ha esperienza di lavoro a distanza) ma soprattutto quote di </a:t>
            </a:r>
            <a:r>
              <a:rPr lang="it-IT" sz="1600" b="1" dirty="0"/>
              <a:t>miglioramento</a:t>
            </a:r>
            <a:r>
              <a:rPr lang="it-IT" sz="1600" dirty="0"/>
              <a:t> della qualità del sonno decisamente </a:t>
            </a:r>
            <a:r>
              <a:rPr lang="it-IT" sz="1600" b="1" dirty="0"/>
              <a:t>inferiori </a:t>
            </a:r>
            <a:r>
              <a:rPr lang="it-IT" sz="1600" dirty="0"/>
              <a:t>(4,1% a fronte del </a:t>
            </a:r>
            <a:r>
              <a:rPr lang="it-IT" sz="1600" b="1" dirty="0">
                <a:solidFill>
                  <a:srgbClr val="FF0000"/>
                </a:solidFill>
              </a:rPr>
              <a:t>21,7% di chi ha lavorato a distanza </a:t>
            </a:r>
            <a:r>
              <a:rPr lang="it-IT" sz="1600" dirty="0"/>
              <a:t>– </a:t>
            </a:r>
            <a:r>
              <a:rPr lang="it-IT" sz="1600" b="1" dirty="0"/>
              <a:t>36,4% </a:t>
            </a:r>
            <a:r>
              <a:rPr lang="it-IT" sz="1600" dirty="0"/>
              <a:t>per chi lo ha lavorato a distanza in forma prevalente).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b="1" dirty="0"/>
              <a:t>In conclusione:</a:t>
            </a:r>
            <a:r>
              <a:rPr lang="it-IT" sz="1600" dirty="0"/>
              <a:t> con la pandemia è peggiorata la qualità del sonno ma la </a:t>
            </a:r>
            <a:r>
              <a:rPr lang="it-IT" sz="1600" b="1" dirty="0"/>
              <a:t>natura conciliativa </a:t>
            </a:r>
            <a:r>
              <a:rPr lang="it-IT" sz="1600" dirty="0"/>
              <a:t>dello </a:t>
            </a:r>
            <a:r>
              <a:rPr lang="it-IT" sz="1600" b="1" dirty="0">
                <a:solidFill>
                  <a:srgbClr val="FF0000"/>
                </a:solidFill>
              </a:rPr>
              <a:t>smart work </a:t>
            </a:r>
            <a:r>
              <a:rPr lang="it-IT" sz="1600" dirty="0"/>
              <a:t>non ne ha tanto mitigato l’impatto negativo quanto creato spazi di miglioramento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7D6DEB-68BC-4CBE-AD2E-7E556A370989}"/>
              </a:ext>
            </a:extLst>
          </p:cNvPr>
          <p:cNvSpPr txBox="1"/>
          <p:nvPr/>
        </p:nvSpPr>
        <p:spPr>
          <a:xfrm>
            <a:off x="6851684" y="124010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Qualità del sonno per genere </a:t>
            </a:r>
            <a:r>
              <a:rPr lang="it-IT" sz="1200" dirty="0"/>
              <a:t>(quota %)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2D0883-6E49-45BF-ACE3-9849AB93D253}"/>
              </a:ext>
            </a:extLst>
          </p:cNvPr>
          <p:cNvSpPr txBox="1"/>
          <p:nvPr/>
        </p:nvSpPr>
        <p:spPr>
          <a:xfrm>
            <a:off x="6528048" y="4039183"/>
            <a:ext cx="410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Qualità del sonno per esperienza di smart work </a:t>
            </a:r>
            <a:r>
              <a:rPr lang="it-IT" sz="1200" dirty="0"/>
              <a:t>(quota %)</a:t>
            </a: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D718A977-A815-4EFF-BF33-0F88083AD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822713"/>
              </p:ext>
            </p:extLst>
          </p:nvPr>
        </p:nvGraphicFramePr>
        <p:xfrm>
          <a:off x="4727848" y="1556792"/>
          <a:ext cx="72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1C5FBCE2-A0E5-45B2-8B55-6033CFFA7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466792"/>
              </p:ext>
            </p:extLst>
          </p:nvPr>
        </p:nvGraphicFramePr>
        <p:xfrm>
          <a:off x="4727848" y="4316182"/>
          <a:ext cx="72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8964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9C62C91-0353-4AB6-B2C5-004507416CB1}"/>
              </a:ext>
            </a:extLst>
          </p:cNvPr>
          <p:cNvSpPr txBox="1">
            <a:spLocks/>
          </p:cNvSpPr>
          <p:nvPr/>
        </p:nvSpPr>
        <p:spPr bwMode="auto">
          <a:xfrm>
            <a:off x="0" y="328767"/>
            <a:ext cx="12192000" cy="7596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ysClr val="window" lastClr="FFFFFF"/>
                </a:solidFill>
                <a:latin typeface="Calibri Light"/>
              </a:rPr>
              <a:t>Pandemia e il rapporto con l’attività fisica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94B7BF88-2351-4E7F-B0A7-6A16516EA651}"/>
              </a:ext>
            </a:extLst>
          </p:cNvPr>
          <p:cNvSpPr txBox="1">
            <a:spLocks/>
          </p:cNvSpPr>
          <p:nvPr/>
        </p:nvSpPr>
        <p:spPr>
          <a:xfrm>
            <a:off x="180986" y="1397582"/>
            <a:ext cx="4109808" cy="52832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Rispetto a prima della pandemia, </a:t>
            </a:r>
            <a:r>
              <a:rPr lang="it-IT" sz="1600" b="1" dirty="0"/>
              <a:t>il 55,8% del campione afferma di svolgere meno attività fisica </a:t>
            </a:r>
            <a:r>
              <a:rPr lang="it-IT" sz="1600" dirty="0"/>
              <a:t>(corsa, bici, sport individuali, ginnastica domestica…): quote più alte si rilevano per i maschi.</a:t>
            </a:r>
          </a:p>
          <a:p>
            <a:pPr marL="0" indent="0">
              <a:spcBef>
                <a:spcPts val="0"/>
              </a:spcBef>
              <a:buNone/>
            </a:pPr>
            <a:endParaRPr lang="it-IT" sz="8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Chi </a:t>
            </a:r>
            <a:r>
              <a:rPr lang="it-IT" sz="1600" b="1" dirty="0">
                <a:solidFill>
                  <a:srgbClr val="FF0000"/>
                </a:solidFill>
              </a:rPr>
              <a:t>ha almeno la laurea </a:t>
            </a:r>
            <a:r>
              <a:rPr lang="it-IT" sz="1600" dirty="0"/>
              <a:t>mostra una più alta quota di chi dice di fare più attività fisica rispetto alla fase </a:t>
            </a:r>
            <a:r>
              <a:rPr lang="it-IT" sz="1600" dirty="0" err="1"/>
              <a:t>pre</a:t>
            </a:r>
            <a:r>
              <a:rPr lang="it-IT" sz="1600" dirty="0"/>
              <a:t>-Covid: 20,3% a fronte di 11,3% di altri titoli di studio</a:t>
            </a:r>
          </a:p>
          <a:p>
            <a:pPr marL="0" indent="0">
              <a:spcBef>
                <a:spcPts val="0"/>
              </a:spcBef>
              <a:buNone/>
            </a:pPr>
            <a:endParaRPr lang="it-IT" sz="8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Chi ha esperienza di </a:t>
            </a:r>
            <a:r>
              <a:rPr lang="it-IT" sz="1600" b="1" dirty="0"/>
              <a:t>smart work </a:t>
            </a:r>
            <a:r>
              <a:rPr lang="it-IT" sz="1600" dirty="0"/>
              <a:t>riesce a fare più attività fisica rispetto alla fase </a:t>
            </a:r>
            <a:r>
              <a:rPr lang="it-IT" sz="1600" dirty="0" err="1"/>
              <a:t>pre</a:t>
            </a:r>
            <a:r>
              <a:rPr lang="it-IT" sz="1600" dirty="0"/>
              <a:t>-Covid evidenziandone la </a:t>
            </a:r>
            <a:r>
              <a:rPr lang="it-IT" sz="1600" b="1" dirty="0">
                <a:solidFill>
                  <a:srgbClr val="FF0000"/>
                </a:solidFill>
              </a:rPr>
              <a:t>natura conciliativa</a:t>
            </a:r>
            <a:r>
              <a:rPr lang="it-IT" sz="1600" dirty="0"/>
              <a:t>: 17,4% rileva l’intensificazione dell’attività fisica a fronte del 6,1% di chi lavora solo in presenza</a:t>
            </a:r>
          </a:p>
          <a:p>
            <a:pPr marL="0" indent="0">
              <a:spcBef>
                <a:spcPts val="0"/>
              </a:spcBef>
              <a:buNone/>
            </a:pPr>
            <a:endParaRPr lang="it-IT" sz="8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Si registrano </a:t>
            </a:r>
            <a:r>
              <a:rPr lang="it-IT" sz="1600" b="1" dirty="0">
                <a:solidFill>
                  <a:srgbClr val="FF0000"/>
                </a:solidFill>
              </a:rPr>
              <a:t>correlazioni </a:t>
            </a:r>
            <a:r>
              <a:rPr lang="it-IT" sz="1600" dirty="0"/>
              <a:t>tra comportamenti virtuosi, da una parte, e, dall’altra, </a:t>
            </a:r>
            <a:r>
              <a:rPr lang="it-IT" sz="1600" b="1" dirty="0"/>
              <a:t>condotte di vita non salutari</a:t>
            </a:r>
            <a:r>
              <a:rPr lang="it-IT" sz="1600" dirty="0"/>
              <a:t>: tra chi fa meno attività fisica si rintracciano quote più consistenti di chi ha problemi con il sonno, alimentazione aumentata e qualità del cibo diminuita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7D6DEB-68BC-4CBE-AD2E-7E556A370989}"/>
              </a:ext>
            </a:extLst>
          </p:cNvPr>
          <p:cNvSpPr txBox="1"/>
          <p:nvPr/>
        </p:nvSpPr>
        <p:spPr>
          <a:xfrm>
            <a:off x="4799856" y="1311970"/>
            <a:ext cx="310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Rispetto a prima della pandemia, l’attività fisica è </a:t>
            </a:r>
            <a:r>
              <a:rPr lang="it-IT" sz="1200" dirty="0"/>
              <a:t>(per genere, quota %)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49962E86-8FF7-4FB2-A9CA-2A937210E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411888"/>
              </p:ext>
            </p:extLst>
          </p:nvPr>
        </p:nvGraphicFramePr>
        <p:xfrm>
          <a:off x="4290794" y="1629040"/>
          <a:ext cx="3672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56E07CBF-A5C8-475E-8AFA-CB689A9721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817395"/>
              </p:ext>
            </p:extLst>
          </p:nvPr>
        </p:nvGraphicFramePr>
        <p:xfrm>
          <a:off x="8220602" y="1698206"/>
          <a:ext cx="396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2B2809A-4ECA-4044-AF5D-631420B66B71}"/>
              </a:ext>
            </a:extLst>
          </p:cNvPr>
          <p:cNvSpPr txBox="1"/>
          <p:nvPr/>
        </p:nvSpPr>
        <p:spPr>
          <a:xfrm>
            <a:off x="9128545" y="1311969"/>
            <a:ext cx="310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Rispetto a prima della pandemia, l’attività fisica è </a:t>
            </a:r>
            <a:r>
              <a:rPr lang="it-IT" sz="1200" dirty="0"/>
              <a:t>(per titolo di studio, quota %)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9BDB984-B47E-4749-8DD4-96481DA7DDBD}"/>
              </a:ext>
            </a:extLst>
          </p:cNvPr>
          <p:cNvSpPr txBox="1"/>
          <p:nvPr/>
        </p:nvSpPr>
        <p:spPr>
          <a:xfrm>
            <a:off x="5015880" y="4149080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Rispetto a prima della pandemia, l’attività fisica è </a:t>
            </a:r>
            <a:r>
              <a:rPr lang="it-IT" sz="1200" dirty="0"/>
              <a:t>(per esperienza di smart work, quota %)</a:t>
            </a: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42BD4389-7C1D-4C4D-B2F0-6F8F9382FD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444183"/>
              </p:ext>
            </p:extLst>
          </p:nvPr>
        </p:nvGraphicFramePr>
        <p:xfrm>
          <a:off x="4806009" y="4405974"/>
          <a:ext cx="72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Immagine 15">
            <a:extLst>
              <a:ext uri="{FF2B5EF4-FFF2-40B4-BE49-F238E27FC236}">
                <a16:creationId xmlns:a16="http://schemas.microsoft.com/office/drawing/2014/main" id="{EC37B35C-9DB4-4CA4-AB5F-2DCECCE23CF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82400" y="6492875"/>
            <a:ext cx="423609" cy="1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315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9C62C91-0353-4AB6-B2C5-004507416CB1}"/>
              </a:ext>
            </a:extLst>
          </p:cNvPr>
          <p:cNvSpPr txBox="1">
            <a:spLocks/>
          </p:cNvSpPr>
          <p:nvPr/>
        </p:nvSpPr>
        <p:spPr bwMode="auto">
          <a:xfrm>
            <a:off x="0" y="328767"/>
            <a:ext cx="12192000" cy="7596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ysClr val="window" lastClr="FFFFFF"/>
                </a:solidFill>
                <a:latin typeface="Calibri Light"/>
              </a:rPr>
              <a:t>Pandemia e tempo sui social network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C094B6-670B-446B-8421-D2C6EA2E5D4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2400" y="6492875"/>
            <a:ext cx="423609" cy="1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94B7BF88-2351-4E7F-B0A7-6A16516EA651}"/>
              </a:ext>
            </a:extLst>
          </p:cNvPr>
          <p:cNvSpPr txBox="1">
            <a:spLocks/>
          </p:cNvSpPr>
          <p:nvPr/>
        </p:nvSpPr>
        <p:spPr>
          <a:xfrm>
            <a:off x="185992" y="1402118"/>
            <a:ext cx="4109808" cy="52832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Da quando è iniziata la pandemia, </a:t>
            </a:r>
            <a:r>
              <a:rPr lang="it-IT" sz="1600" b="1" dirty="0"/>
              <a:t>il 48,2% </a:t>
            </a:r>
            <a:r>
              <a:rPr lang="it-IT" sz="1600" dirty="0"/>
              <a:t>del campione rileva un </a:t>
            </a:r>
            <a:r>
              <a:rPr lang="it-IT" sz="1600" b="1" dirty="0">
                <a:solidFill>
                  <a:srgbClr val="FF0000"/>
                </a:solidFill>
              </a:rPr>
              <a:t>aumento di tempo sui social network </a:t>
            </a:r>
            <a:r>
              <a:rPr lang="it-IT" sz="1600" dirty="0"/>
              <a:t>per attività di svago, socializzazione e divertimento.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Quote più alte si registrano per le </a:t>
            </a:r>
            <a:r>
              <a:rPr lang="it-IT" sz="1600" b="1" dirty="0"/>
              <a:t>donne</a:t>
            </a:r>
            <a:r>
              <a:rPr lang="it-IT" sz="1600" dirty="0"/>
              <a:t> mentre per le </a:t>
            </a:r>
            <a:r>
              <a:rPr lang="it-IT" sz="1600" b="1" dirty="0">
                <a:solidFill>
                  <a:srgbClr val="FF0000"/>
                </a:solidFill>
              </a:rPr>
              <a:t>classi di età </a:t>
            </a:r>
            <a:r>
              <a:rPr lang="it-IT" sz="1600" dirty="0"/>
              <a:t>non sembrano scorgersi distribuzioni differenti.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Diversamente dalle altre variabili, l’aver lavorato a distanza o in presenza non produce disomogeneità: </a:t>
            </a:r>
            <a:r>
              <a:rPr lang="it-IT" sz="1600" b="1" dirty="0"/>
              <a:t>lo smart work è ininfluente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Tra chi vede aumentato il tempo passato sui </a:t>
            </a:r>
            <a:r>
              <a:rPr lang="it-IT" sz="1600" b="1" dirty="0"/>
              <a:t>social network </a:t>
            </a:r>
            <a:r>
              <a:rPr lang="it-IT" sz="1600" dirty="0"/>
              <a:t>nel corso della pandemia si rintracciano </a:t>
            </a:r>
            <a:r>
              <a:rPr lang="it-IT" sz="1600" b="1" dirty="0"/>
              <a:t>quote più alte </a:t>
            </a:r>
            <a:r>
              <a:rPr lang="it-IT" sz="1600" dirty="0"/>
              <a:t>di chi vive un </a:t>
            </a:r>
            <a:r>
              <a:rPr lang="it-IT" sz="1600" b="1" dirty="0">
                <a:solidFill>
                  <a:srgbClr val="FF0000"/>
                </a:solidFill>
              </a:rPr>
              <a:t>peggioramento</a:t>
            </a:r>
            <a:r>
              <a:rPr lang="it-IT" sz="1600" dirty="0"/>
              <a:t> della </a:t>
            </a:r>
            <a:r>
              <a:rPr lang="it-IT" sz="1600" b="1" dirty="0"/>
              <a:t>qualità del sonno </a:t>
            </a:r>
            <a:r>
              <a:rPr lang="it-IT" sz="1600" dirty="0"/>
              <a:t>e della </a:t>
            </a:r>
            <a:r>
              <a:rPr lang="it-IT" sz="1600" b="1" dirty="0"/>
              <a:t>qualità del cibo </a:t>
            </a:r>
            <a:r>
              <a:rPr lang="it-IT" sz="1600" dirty="0"/>
              <a:t>e una diminuzione </a:t>
            </a:r>
            <a:r>
              <a:rPr lang="it-IT" sz="1600" b="1" dirty="0"/>
              <a:t>dell’attività fisica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7D6DEB-68BC-4CBE-AD2E-7E556A370989}"/>
              </a:ext>
            </a:extLst>
          </p:cNvPr>
          <p:cNvSpPr txBox="1"/>
          <p:nvPr/>
        </p:nvSpPr>
        <p:spPr>
          <a:xfrm>
            <a:off x="4799856" y="121963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Tempo sui social network per genere</a:t>
            </a:r>
          </a:p>
          <a:p>
            <a:pPr algn="ctr"/>
            <a:r>
              <a:rPr lang="it-IT" sz="1200" dirty="0"/>
              <a:t>(quota %)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B84E904B-FE30-40B3-8136-453D6EDD29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565687"/>
              </p:ext>
            </p:extLst>
          </p:nvPr>
        </p:nvGraphicFramePr>
        <p:xfrm>
          <a:off x="4386020" y="1630630"/>
          <a:ext cx="37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5218C058-A445-475E-BD7F-639DB4793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977423"/>
              </p:ext>
            </p:extLst>
          </p:nvPr>
        </p:nvGraphicFramePr>
        <p:xfrm>
          <a:off x="8273752" y="1630630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916ADBD4-FDEF-49AC-AFD1-6086772BE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891323"/>
              </p:ext>
            </p:extLst>
          </p:nvPr>
        </p:nvGraphicFramePr>
        <p:xfrm>
          <a:off x="4546064" y="4429097"/>
          <a:ext cx="72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06F0AB9-2267-4CF2-8707-8094BAEF91CB}"/>
              </a:ext>
            </a:extLst>
          </p:cNvPr>
          <p:cNvSpPr txBox="1"/>
          <p:nvPr/>
        </p:nvSpPr>
        <p:spPr>
          <a:xfrm>
            <a:off x="8841876" y="121963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Tempo sui social network per classe di età</a:t>
            </a:r>
          </a:p>
          <a:p>
            <a:pPr algn="ctr"/>
            <a:r>
              <a:rPr lang="it-IT" sz="1200" dirty="0"/>
              <a:t>(quota %)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4414EFA-63BE-4BEA-AEF3-5F34E4C3F3B2}"/>
              </a:ext>
            </a:extLst>
          </p:cNvPr>
          <p:cNvSpPr txBox="1"/>
          <p:nvPr/>
        </p:nvSpPr>
        <p:spPr>
          <a:xfrm>
            <a:off x="6672064" y="410204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Tempo sui social network per esperienza di smart work</a:t>
            </a:r>
          </a:p>
          <a:p>
            <a:pPr algn="ctr"/>
            <a:r>
              <a:rPr lang="it-IT" sz="1200" dirty="0"/>
              <a:t>(quota %)</a:t>
            </a:r>
          </a:p>
        </p:txBody>
      </p:sp>
    </p:spTree>
    <p:extLst>
      <p:ext uri="{BB962C8B-B14F-4D97-AF65-F5344CB8AC3E}">
        <p14:creationId xmlns:p14="http://schemas.microsoft.com/office/powerpoint/2010/main" val="318665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9C62C91-0353-4AB6-B2C5-004507416CB1}"/>
              </a:ext>
            </a:extLst>
          </p:cNvPr>
          <p:cNvSpPr txBox="1">
            <a:spLocks/>
          </p:cNvSpPr>
          <p:nvPr/>
        </p:nvSpPr>
        <p:spPr bwMode="auto">
          <a:xfrm>
            <a:off x="0" y="328767"/>
            <a:ext cx="12192000" cy="7596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ysClr val="window" lastClr="FFFFFF"/>
                </a:solidFill>
                <a:latin typeface="Calibri Light"/>
              </a:rPr>
              <a:t>Pandemia e rapporti con la Pubblica Amministrazione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C094B6-670B-446B-8421-D2C6EA2E5D4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2400" y="6492875"/>
            <a:ext cx="423609" cy="1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94B7BF88-2351-4E7F-B0A7-6A16516EA651}"/>
              </a:ext>
            </a:extLst>
          </p:cNvPr>
          <p:cNvSpPr txBox="1">
            <a:spLocks/>
          </p:cNvSpPr>
          <p:nvPr/>
        </p:nvSpPr>
        <p:spPr>
          <a:xfrm>
            <a:off x="185991" y="1402118"/>
            <a:ext cx="4448917" cy="52832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Nel corso della pandemia, il </a:t>
            </a:r>
            <a:r>
              <a:rPr lang="it-IT" sz="1600" b="1" dirty="0"/>
              <a:t>54,6%</a:t>
            </a:r>
            <a:r>
              <a:rPr lang="it-IT" sz="1600" dirty="0"/>
              <a:t> del campione dice di aver aumentato l’utilizzo dei </a:t>
            </a:r>
            <a:r>
              <a:rPr lang="it-IT" sz="1600" b="1" dirty="0"/>
              <a:t>canali digitali </a:t>
            </a:r>
            <a:r>
              <a:rPr lang="it-IT" sz="1600" dirty="0"/>
              <a:t>per interagire con la </a:t>
            </a:r>
            <a:r>
              <a:rPr lang="it-IT" sz="1600" b="1" dirty="0">
                <a:solidFill>
                  <a:srgbClr val="FF0000"/>
                </a:solidFill>
              </a:rPr>
              <a:t>PA </a:t>
            </a:r>
            <a:r>
              <a:rPr lang="it-IT" sz="1600" dirty="0"/>
              <a:t>(Uffici comunali, Scuola…) con quote più alte per chi ha almeno la laurea, per gli over 35 e chi registra un aumento del tempo sui social network</a:t>
            </a:r>
          </a:p>
          <a:p>
            <a:pPr marL="0" indent="0">
              <a:spcBef>
                <a:spcPts val="0"/>
              </a:spcBef>
              <a:buNone/>
            </a:pPr>
            <a:endParaRPr lang="it-IT" sz="8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b="1" dirty="0"/>
              <a:t>Lavorare a distanza agevola il dialogo digitale con la PA </a:t>
            </a:r>
            <a:r>
              <a:rPr lang="it-IT" sz="1600" dirty="0"/>
              <a:t>e non lo inibisce: 56,3% registra un aumento del dialogo digitale a fronte del 45,8% di chi lavora in presenza</a:t>
            </a:r>
          </a:p>
          <a:p>
            <a:pPr marL="0" indent="0">
              <a:spcBef>
                <a:spcPts val="0"/>
              </a:spcBef>
              <a:buNone/>
            </a:pPr>
            <a:endParaRPr lang="it-IT" sz="8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Nel corso della pandemia, il </a:t>
            </a:r>
            <a:r>
              <a:rPr lang="it-IT" sz="1600" b="1" dirty="0">
                <a:solidFill>
                  <a:srgbClr val="FF0000"/>
                </a:solidFill>
              </a:rPr>
              <a:t>52% </a:t>
            </a:r>
            <a:r>
              <a:rPr lang="it-IT" sz="1600" dirty="0"/>
              <a:t>del campione ha aumentato la comunicazione digitale con la </a:t>
            </a:r>
            <a:r>
              <a:rPr lang="it-IT" sz="1600" b="1" dirty="0"/>
              <a:t>Sanità</a:t>
            </a:r>
            <a:r>
              <a:rPr lang="it-IT" sz="1600" dirty="0"/>
              <a:t> (Ausl, medico di medicina generale, Ospedali, CUP…) con quote più alte per le donne, gli over 35 e chi passa più tempo sui social network</a:t>
            </a:r>
          </a:p>
          <a:p>
            <a:pPr marL="0" indent="0">
              <a:spcBef>
                <a:spcPts val="0"/>
              </a:spcBef>
              <a:buNone/>
            </a:pPr>
            <a:endParaRPr lang="it-IT" sz="8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b="1" dirty="0">
                <a:solidFill>
                  <a:srgbClr val="FF0000"/>
                </a:solidFill>
              </a:rPr>
              <a:t>Chi lavora a distanza </a:t>
            </a:r>
            <a:r>
              <a:rPr lang="it-IT" sz="1600" dirty="0"/>
              <a:t>ha la quota più alta di chi ha aumentato la comunicazione digitale con la Sanità ed, anche, la quota più bassa di chi l’ha diminuita: </a:t>
            </a:r>
            <a:r>
              <a:rPr lang="it-IT" sz="1600" b="1" dirty="0"/>
              <a:t>lo smart work aiuta la tenuta della comunicazione digitale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7D6DEB-68BC-4CBE-AD2E-7E556A370989}"/>
              </a:ext>
            </a:extLst>
          </p:cNvPr>
          <p:cNvSpPr txBox="1"/>
          <p:nvPr/>
        </p:nvSpPr>
        <p:spPr>
          <a:xfrm>
            <a:off x="4881436" y="121303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Utilizzo dei canali digitali nel rapporto con la Pubblica Amministrazione nel corso della pandemia</a:t>
            </a:r>
          </a:p>
          <a:p>
            <a:pPr algn="ctr"/>
            <a:r>
              <a:rPr lang="it-IT" sz="1200" dirty="0"/>
              <a:t>(per esperienza di smart work, quota %)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6A90275C-1A8F-4BBF-A63A-2281D477B5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159849"/>
              </p:ext>
            </p:extLst>
          </p:nvPr>
        </p:nvGraphicFramePr>
        <p:xfrm>
          <a:off x="4612731" y="1588969"/>
          <a:ext cx="72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7852D46-ED3F-46DC-AEF6-C0E159D3E4E8}"/>
              </a:ext>
            </a:extLst>
          </p:cNvPr>
          <p:cNvSpPr txBox="1"/>
          <p:nvPr/>
        </p:nvSpPr>
        <p:spPr>
          <a:xfrm>
            <a:off x="5015880" y="381277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Utilizzo dei canali digitali nel rapporto con la Sanità nel corso della pandemia</a:t>
            </a:r>
          </a:p>
          <a:p>
            <a:pPr algn="ctr"/>
            <a:r>
              <a:rPr lang="it-IT" sz="1200" dirty="0"/>
              <a:t>(per esperienza di smart work, quota %)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73A02D17-F4C7-47A3-9CE8-38E436E4C7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260157"/>
              </p:ext>
            </p:extLst>
          </p:nvPr>
        </p:nvGraphicFramePr>
        <p:xfrm>
          <a:off x="4634909" y="4338236"/>
          <a:ext cx="72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49383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17166</TotalTime>
  <Words>2183</Words>
  <Application>Microsoft Office PowerPoint</Application>
  <PresentationFormat>Widescreen</PresentationFormat>
  <Paragraphs>173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ESPERIENZE DI INVECCHIAMENTO ATTIVO  IN EUROPA E IN ITALIA</dc:title>
  <dc:creator>Assunta Ingenito</dc:creator>
  <cp:lastModifiedBy>dazdav2 dazdav2</cp:lastModifiedBy>
  <cp:revision>657</cp:revision>
  <cp:lastPrinted>2021-09-28T07:18:17Z</cp:lastPrinted>
  <dcterms:created xsi:type="dcterms:W3CDTF">2019-11-12T15:16:48Z</dcterms:created>
  <dcterms:modified xsi:type="dcterms:W3CDTF">2021-10-04T19:14:19Z</dcterms:modified>
</cp:coreProperties>
</file>